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87" r:id="rId4"/>
    <p:sldId id="290" r:id="rId5"/>
    <p:sldId id="297" r:id="rId6"/>
    <p:sldId id="264" r:id="rId7"/>
    <p:sldId id="291" r:id="rId8"/>
    <p:sldId id="299" r:id="rId9"/>
    <p:sldId id="301" r:id="rId10"/>
    <p:sldId id="288" r:id="rId11"/>
    <p:sldId id="274" r:id="rId12"/>
    <p:sldId id="276" r:id="rId13"/>
    <p:sldId id="279" r:id="rId14"/>
    <p:sldId id="283" r:id="rId15"/>
    <p:sldId id="280" r:id="rId16"/>
    <p:sldId id="282" r:id="rId17"/>
    <p:sldId id="281" r:id="rId18"/>
    <p:sldId id="278" r:id="rId19"/>
    <p:sldId id="293" r:id="rId20"/>
    <p:sldId id="261" r:id="rId21"/>
    <p:sldId id="262" r:id="rId22"/>
    <p:sldId id="295" r:id="rId23"/>
    <p:sldId id="277" r:id="rId24"/>
    <p:sldId id="294" r:id="rId25"/>
    <p:sldId id="296" r:id="rId26"/>
    <p:sldId id="263" r:id="rId27"/>
    <p:sldId id="29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33FF"/>
    <a:srgbClr val="009900"/>
    <a:srgbClr val="006666"/>
    <a:srgbClr val="008000"/>
    <a:srgbClr val="66FF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C02FE-7E03-400C-A464-72904251ACA9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37C4A-623D-4B66-A6AC-4F288D0E6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BD2FC-CBE7-4635-810B-60F2DB4C85D6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64343-911D-4112-BA4C-DAA43792A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04F04-636C-4654-BCE1-2929A8BE1393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687A1-920E-40CD-8D23-7DA3A4E70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B4860-0366-4CDB-8C1D-4812655B6C4A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C045-E853-4E64-AB92-15A673DB3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79BE9-B297-4A25-9744-C9298259797D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0B70A-EC3E-4947-A187-5F1F34ACA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FECA8-40D1-4671-91E7-7B294EEF9568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80360-3A9B-4B57-A828-C9674EC14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9D249-75FB-41F2-9166-9B8CE5B7F13F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1966E-E4C4-4D11-A4A0-8D64368A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FA16-14FA-47AC-A8D4-57FE751CB26C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FC8FE-CC1E-4DA4-AEB1-88279A02B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05635-8190-42C6-94AA-05FC812BB0D4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BDC88-C5C9-4618-A031-B9037DA17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CB641-8938-4284-8DFE-F867217FC9E8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65F5-1A51-42D2-8E9D-6A7E43AC2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7EFEC-5372-4B7A-A5BC-1371CF29E885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566E9-BBF8-42F3-915E-49DE453BB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9CA772-6BB1-404B-AA7A-6C4CAE4481C8}" type="datetimeFigureOut">
              <a:rPr lang="ru-RU"/>
              <a:pPr>
                <a:defRPr/>
              </a:pPr>
              <a:t>22.05.2022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32076C-F87B-433A-8801-15E8B5037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10" Type="http://schemas.openxmlformats.org/officeDocument/2006/relationships/image" Target="../media/image75.gif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gi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7" Type="http://schemas.openxmlformats.org/officeDocument/2006/relationships/image" Target="../media/image62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93.gif"/><Relationship Id="rId4" Type="http://schemas.openxmlformats.org/officeDocument/2006/relationships/image" Target="../media/image9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gif"/><Relationship Id="rId5" Type="http://schemas.openxmlformats.org/officeDocument/2006/relationships/image" Target="../media/image97.gif"/><Relationship Id="rId4" Type="http://schemas.openxmlformats.org/officeDocument/2006/relationships/image" Target="../media/image9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8.gif"/><Relationship Id="rId4" Type="http://schemas.openxmlformats.org/officeDocument/2006/relationships/image" Target="../media/image10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8.gif"/><Relationship Id="rId4" Type="http://schemas.openxmlformats.org/officeDocument/2006/relationships/image" Target="../media/image10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gif"/><Relationship Id="rId3" Type="http://schemas.openxmlformats.org/officeDocument/2006/relationships/image" Target="../media/image107.gif"/><Relationship Id="rId7" Type="http://schemas.openxmlformats.org/officeDocument/2006/relationships/image" Target="../media/image110.gif"/><Relationship Id="rId12" Type="http://schemas.openxmlformats.org/officeDocument/2006/relationships/image" Target="../media/image62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gif"/><Relationship Id="rId11" Type="http://schemas.openxmlformats.org/officeDocument/2006/relationships/slide" Target="slide2.xml"/><Relationship Id="rId5" Type="http://schemas.openxmlformats.org/officeDocument/2006/relationships/image" Target="../media/image109.gif"/><Relationship Id="rId10" Type="http://schemas.openxmlformats.org/officeDocument/2006/relationships/image" Target="../media/image98.gif"/><Relationship Id="rId4" Type="http://schemas.openxmlformats.org/officeDocument/2006/relationships/image" Target="../media/image108.gif"/><Relationship Id="rId9" Type="http://schemas.openxmlformats.org/officeDocument/2006/relationships/image" Target="../media/image11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ru/imghp?hl=ru&amp;tab=wi" TargetMode="External"/><Relationship Id="rId7" Type="http://schemas.openxmlformats.org/officeDocument/2006/relationships/hyperlink" Target="file:///C:\Users\&#1041;&#1086;&#1088;&#1080;&#1089;\Desktop\www.shkola-abv.ru" TargetMode="External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hyperlink" Target="http://rebus.detsky-mir.com/2871/rebusy_po_matematike/" TargetMode="External"/><Relationship Id="rId4" Type="http://schemas.openxmlformats.org/officeDocument/2006/relationships/hyperlink" Target="http://images.yandex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5.jpeg"/><Relationship Id="rId7" Type="http://schemas.openxmlformats.org/officeDocument/2006/relationships/image" Target="../media/image37.png"/><Relationship Id="rId12" Type="http://schemas.openxmlformats.org/officeDocument/2006/relationships/image" Target="../media/image5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2.png"/><Relationship Id="rId5" Type="http://schemas.openxmlformats.org/officeDocument/2006/relationships/image" Target="../media/image47.png"/><Relationship Id="rId10" Type="http://schemas.openxmlformats.org/officeDocument/2006/relationships/image" Target="../media/image51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785938" y="0"/>
            <a:ext cx="6643687" cy="20716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092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Занимательная </a:t>
            </a: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214938" y="2786063"/>
            <a:ext cx="3429000" cy="928687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математика</a:t>
            </a:r>
          </a:p>
        </p:txBody>
      </p:sp>
      <p:pic>
        <p:nvPicPr>
          <p:cNvPr id="13316" name="Picture 1" descr="2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4214813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 descr="C:\Documents and Settings\Admin\Мои документы\мама\Мои рисунки\анимации\rul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30683">
            <a:off x="7874000" y="3732213"/>
            <a:ext cx="500063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4429125"/>
            <a:ext cx="192881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214563" y="714375"/>
            <a:ext cx="5429250" cy="221456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Задачи-тесты</a:t>
            </a:r>
          </a:p>
        </p:txBody>
      </p:sp>
      <p:pic>
        <p:nvPicPr>
          <p:cNvPr id="22532" name="Picture 2" descr="um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2857500"/>
            <a:ext cx="15001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6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63" y="3214688"/>
            <a:ext cx="150018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325" y="5797550"/>
            <a:ext cx="463867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97550"/>
            <a:ext cx="463867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50"/>
            <a:ext cx="463867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325" y="4643438"/>
            <a:ext cx="4638675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5750" y="571500"/>
            <a:ext cx="8001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7 воробышек спустились на грядки,</a:t>
            </a:r>
          </a:p>
          <a:p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Скачут и что - то клюют без оглядки.</a:t>
            </a:r>
          </a:p>
          <a:p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Котик - хитрюга внезапно подкрался,</a:t>
            </a:r>
          </a:p>
          <a:p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Мигом схватил одного и умчался.</a:t>
            </a:r>
          </a:p>
          <a:p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Вот как опасно клевать, без оглядки!</a:t>
            </a:r>
          </a:p>
          <a:p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Сколько теперь их осталось на грядке?</a:t>
            </a:r>
          </a:p>
        </p:txBody>
      </p:sp>
      <p:pic>
        <p:nvPicPr>
          <p:cNvPr id="23559" name="Picture 7" descr="вороб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357688"/>
            <a:ext cx="107156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7" descr="воробе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0" y="4429125"/>
            <a:ext cx="85725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7" descr="воробе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5572125"/>
            <a:ext cx="100012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7" descr="воробе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50" y="4572000"/>
            <a:ext cx="100012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7" descr="воробе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63" y="5643563"/>
            <a:ext cx="1000125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7" descr="воробей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88" y="5500688"/>
            <a:ext cx="92868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7" descr="воробей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9125" y="5357813"/>
            <a:ext cx="10001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2" descr="C:\Documents and Settings\Admin\Мои документы\мама\Мои рисунки\анимации\anicat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5572125" y="4000500"/>
            <a:ext cx="33575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Кольцо 15"/>
          <p:cNvSpPr/>
          <p:nvPr/>
        </p:nvSpPr>
        <p:spPr>
          <a:xfrm>
            <a:off x="8143900" y="1500174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6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6666"/>
              </a:solidFill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8072462" y="285728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0</a:t>
            </a:r>
          </a:p>
        </p:txBody>
      </p:sp>
      <p:sp>
        <p:nvSpPr>
          <p:cNvPr id="18" name="Кольцо 17"/>
          <p:cNvSpPr/>
          <p:nvPr/>
        </p:nvSpPr>
        <p:spPr>
          <a:xfrm>
            <a:off x="8143900" y="2928934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5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6666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071688" y="0"/>
            <a:ext cx="554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FF0000"/>
                </a:solidFill>
                <a:latin typeface="Calibri" pitchFamily="34" charset="0"/>
              </a:rPr>
              <a:t>Выбери правильный ответ</a:t>
            </a:r>
            <a:endParaRPr lang="ru-RU" sz="36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-main-pic" descr="Картинка 4 из 8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638" y="1500188"/>
            <a:ext cx="79803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428625"/>
            <a:ext cx="835818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400" b="1">
                <a:solidFill>
                  <a:srgbClr val="0033CC"/>
                </a:solidFill>
                <a:latin typeface="Calibri" pitchFamily="34" charset="0"/>
              </a:rPr>
              <a:t>Дед, баба, внучка, Жучка, кошка и мышка тянули-тянули репку и, наконец, вытянули. Сколько глаз  смотрело     на репку? </a:t>
            </a:r>
          </a:p>
        </p:txBody>
      </p:sp>
      <p:sp>
        <p:nvSpPr>
          <p:cNvPr id="4" name="Овал 3"/>
          <p:cNvSpPr/>
          <p:nvPr/>
        </p:nvSpPr>
        <p:spPr>
          <a:xfrm>
            <a:off x="214313" y="2786063"/>
            <a:ext cx="1143000" cy="1214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4214813"/>
            <a:ext cx="1143000" cy="1214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12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313" y="5643563"/>
            <a:ext cx="1143000" cy="1214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071688" y="0"/>
            <a:ext cx="554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FF0000"/>
                </a:solidFill>
                <a:latin typeface="Calibri" pitchFamily="34" charset="0"/>
              </a:rPr>
              <a:t>Выбери правильный ответ</a:t>
            </a:r>
            <a:endParaRPr lang="ru-RU" sz="36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5" grpId="1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214563" y="0"/>
            <a:ext cx="554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FF0000"/>
                </a:solidFill>
                <a:latin typeface="Calibri" pitchFamily="34" charset="0"/>
              </a:rPr>
              <a:t>Выбери правильный ответ</a:t>
            </a:r>
            <a:endParaRPr lang="ru-RU" sz="36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286125" y="857250"/>
            <a:ext cx="5857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chemeClr val="tx2"/>
                </a:solidFill>
                <a:latin typeface="Calibri" pitchFamily="34" charset="0"/>
              </a:rPr>
              <a:t>	</a:t>
            </a: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Два цыплёнка стоят,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Два в скорлупке сидят,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Шесть яиц под крылом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У наседки лежат.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Сосчитай поточней,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Отвечай поскорей: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Сколько будет цыплят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8000"/>
                </a:solidFill>
                <a:latin typeface="Calibri" pitchFamily="34" charset="0"/>
              </a:rPr>
              <a:t>	У наседки моей?</a:t>
            </a:r>
          </a:p>
        </p:txBody>
      </p:sp>
      <p:pic>
        <p:nvPicPr>
          <p:cNvPr id="4" name="Picture 13" descr="kury05"/>
          <p:cNvPicPr>
            <a:picLocks noChangeAspect="1" noChangeArrowheads="1"/>
          </p:cNvPicPr>
          <p:nvPr/>
        </p:nvPicPr>
        <p:blipFill>
          <a:blip r:embed="rId3">
            <a:lum bright="14000" contrast="8000"/>
          </a:blip>
          <a:srcRect/>
          <a:stretch>
            <a:fillRect/>
          </a:stretch>
        </p:blipFill>
        <p:spPr bwMode="auto">
          <a:xfrm>
            <a:off x="714375" y="642938"/>
            <a:ext cx="32051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1428750" y="5643563"/>
            <a:ext cx="341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 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5929313" y="5357813"/>
            <a:ext cx="341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 </a:t>
            </a:r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3500438" y="5643563"/>
            <a:ext cx="341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 </a:t>
            </a:r>
          </a:p>
        </p:txBody>
      </p:sp>
      <p:sp>
        <p:nvSpPr>
          <p:cNvPr id="10" name="Овал 9"/>
          <p:cNvSpPr/>
          <p:nvPr/>
        </p:nvSpPr>
        <p:spPr>
          <a:xfrm>
            <a:off x="1643063" y="5572125"/>
            <a:ext cx="1071562" cy="7858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FF0000"/>
                </a:solidFill>
              </a:rPr>
              <a:t>9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429125" y="5643563"/>
            <a:ext cx="1071563" cy="7858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0000"/>
                </a:solidFill>
              </a:rPr>
              <a:t>10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072313" y="5572125"/>
            <a:ext cx="1071562" cy="78581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 </a:t>
            </a:r>
            <a:r>
              <a:rPr lang="ru-RU" sz="5400" dirty="0">
                <a:solidFill>
                  <a:srgbClr val="FF0000"/>
                </a:solidFill>
              </a:rPr>
              <a:t>8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4" name="Picture 4" descr="AN0090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3551238"/>
            <a:ext cx="1500188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AN0090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00063" y="3500438"/>
            <a:ext cx="128905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 animBg="1"/>
      <p:bldP spid="12" grpId="0" animBg="1"/>
      <p:bldP spid="12" grpId="1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3"/>
          <p:cNvPicPr>
            <a:picLocks noChangeAspect="1" noChangeArrowheads="1"/>
          </p:cNvPicPr>
          <p:nvPr/>
        </p:nvPicPr>
        <p:blipFill>
          <a:blip r:embed="rId2"/>
          <a:srcRect l="4597" b="6435"/>
          <a:stretch>
            <a:fillRect/>
          </a:stretch>
        </p:blipFill>
        <p:spPr bwMode="auto">
          <a:xfrm>
            <a:off x="0" y="0"/>
            <a:ext cx="9117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1604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Выбери правильный ответ</a:t>
            </a:r>
            <a:endParaRPr lang="ru-RU" sz="3600" i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86500" y="3429000"/>
            <a:ext cx="1285875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4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500938" y="4429125"/>
            <a:ext cx="1285875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5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6286500" y="5357813"/>
            <a:ext cx="1285875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6</a:t>
            </a:r>
            <a:endParaRPr lang="ru-RU" sz="5400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85750" y="2643188"/>
            <a:ext cx="59293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Два щенка-баловника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Бегают, резвятся,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К шалунишкам три щенка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С громким лаем мчатся.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Вместе будет веселей.</a:t>
            </a:r>
          </a:p>
          <a:p>
            <a:pPr>
              <a:buFont typeface="Wingdings" pitchFamily="2" charset="2"/>
              <a:buNone/>
            </a:pPr>
            <a:r>
              <a:rPr lang="ru-RU" sz="3600" b="1">
                <a:solidFill>
                  <a:srgbClr val="0033CC"/>
                </a:solidFill>
                <a:latin typeface="Calibri" pitchFamily="34" charset="0"/>
              </a:rPr>
              <a:t>Сколько собралось друзей?</a:t>
            </a:r>
          </a:p>
        </p:txBody>
      </p:sp>
      <p:pic>
        <p:nvPicPr>
          <p:cNvPr id="3074" name="Picture 2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85266">
            <a:off x="4803775" y="915988"/>
            <a:ext cx="1744663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62642">
            <a:off x="2841625" y="1419225"/>
            <a:ext cx="1717675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928813"/>
            <a:ext cx="17859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5" grpId="1" animBg="1"/>
      <p:bldP spid="16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Documents and Settings\Admin\Мои документы\мама\Мои рисунки\анимации\56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0" cy="1065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2938" y="3286125"/>
            <a:ext cx="585787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  <a:latin typeface="Calibri" pitchFamily="34" charset="0"/>
              </a:rPr>
              <a:t>Три гуся летят над нами,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  <a:latin typeface="Calibri" pitchFamily="34" charset="0"/>
              </a:rPr>
              <a:t>Три других – за облаками,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  <a:latin typeface="Calibri" pitchFamily="34" charset="0"/>
              </a:rPr>
              <a:t>Два спустились на ручей.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tx2"/>
                </a:solidFill>
                <a:latin typeface="Calibri" pitchFamily="34" charset="0"/>
              </a:rPr>
              <a:t>Сколько было всех гусей</a:t>
            </a:r>
            <a:r>
              <a:rPr lang="ru-RU" sz="4000" b="1">
                <a:solidFill>
                  <a:schemeClr val="tx2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14500" y="214313"/>
            <a:ext cx="5873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chemeClr val="tx2"/>
                </a:solidFill>
                <a:latin typeface="Calibri" pitchFamily="34" charset="0"/>
              </a:rPr>
              <a:t>Выбери правильный ответ</a:t>
            </a:r>
            <a:endParaRPr lang="ru-RU" sz="3600" i="1">
              <a:latin typeface="Calibri" pitchFamily="34" charset="0"/>
            </a:endParaRPr>
          </a:p>
        </p:txBody>
      </p:sp>
      <p:pic>
        <p:nvPicPr>
          <p:cNvPr id="6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429375" y="1143000"/>
            <a:ext cx="1381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286250" y="857250"/>
            <a:ext cx="1381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857500" y="785813"/>
            <a:ext cx="649288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71500" y="785813"/>
            <a:ext cx="649288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00063" y="1357313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7286625" y="3000375"/>
            <a:ext cx="1285875" cy="100012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4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286625" y="4214813"/>
            <a:ext cx="1285875" cy="100012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8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7286625" y="5429250"/>
            <a:ext cx="1285875" cy="100012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6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4" grpId="0" animBg="1"/>
      <p:bldP spid="15" grpId="0" animBg="1"/>
      <p:bldP spid="15" grpId="1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5"/>
          <p:cNvSpPr txBox="1">
            <a:spLocks noChangeArrowheads="1"/>
          </p:cNvSpPr>
          <p:nvPr/>
        </p:nvSpPr>
        <p:spPr bwMode="auto">
          <a:xfrm>
            <a:off x="1428750" y="5643563"/>
            <a:ext cx="341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 </a:t>
            </a:r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5929313" y="5357813"/>
            <a:ext cx="341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 </a:t>
            </a:r>
          </a:p>
        </p:txBody>
      </p:sp>
      <p:sp>
        <p:nvSpPr>
          <p:cNvPr id="28675" name="TextBox 7"/>
          <p:cNvSpPr txBox="1">
            <a:spLocks noChangeArrowheads="1"/>
          </p:cNvSpPr>
          <p:nvPr/>
        </p:nvSpPr>
        <p:spPr bwMode="auto">
          <a:xfrm>
            <a:off x="3500438" y="5643563"/>
            <a:ext cx="341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Calibri" pitchFamily="34" charset="0"/>
              </a:rPr>
              <a:t> </a:t>
            </a:r>
          </a:p>
        </p:txBody>
      </p:sp>
      <p:pic>
        <p:nvPicPr>
          <p:cNvPr id="28676" name="Picture 2" descr="C:\Documents and Settings\Admin\Мои документы\мама\Мои рисунки\Фон\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214563" y="285750"/>
            <a:ext cx="554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FF0000"/>
                </a:solidFill>
                <a:latin typeface="Calibri" pitchFamily="34" charset="0"/>
              </a:rPr>
              <a:t>Выбери правильный ответ</a:t>
            </a:r>
            <a:endParaRPr lang="ru-RU" sz="3600" u="sng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928688" y="1428750"/>
            <a:ext cx="77152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006666"/>
                </a:solidFill>
                <a:latin typeface="Calibri" pitchFamily="34" charset="0"/>
              </a:rPr>
              <a:t>Семь листьев Вася сам собрал,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006666"/>
                </a:solidFill>
                <a:latin typeface="Calibri" pitchFamily="34" charset="0"/>
              </a:rPr>
              <a:t>Два листика Алеша дал.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006666"/>
                </a:solidFill>
                <a:latin typeface="Calibri" pitchFamily="34" charset="0"/>
              </a:rPr>
              <a:t>Скажите, сколько у него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solidFill>
                  <a:srgbClr val="006666"/>
                </a:solidFill>
                <a:latin typeface="Calibri" pitchFamily="34" charset="0"/>
              </a:rPr>
              <a:t>Осенних листиков всего?</a:t>
            </a:r>
          </a:p>
        </p:txBody>
      </p:sp>
      <p:grpSp>
        <p:nvGrpSpPr>
          <p:cNvPr id="12" name="Овал 11"/>
          <p:cNvGrpSpPr>
            <a:grpSpLocks/>
          </p:cNvGrpSpPr>
          <p:nvPr/>
        </p:nvGrpSpPr>
        <p:grpSpPr bwMode="auto">
          <a:xfrm>
            <a:off x="4529138" y="4664075"/>
            <a:ext cx="1285875" cy="1146175"/>
            <a:chOff x="2853" y="2938"/>
            <a:chExt cx="810" cy="722"/>
          </a:xfrm>
        </p:grpSpPr>
        <p:pic>
          <p:nvPicPr>
            <p:cNvPr id="28679" name="Овал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3" y="2938"/>
              <a:ext cx="810" cy="722"/>
            </a:xfrm>
            <a:prstGeom prst="rect">
              <a:avLst/>
            </a:prstGeom>
            <a:noFill/>
          </p:spPr>
        </p:pic>
        <p:sp>
          <p:nvSpPr>
            <p:cNvPr id="28680" name="Text Box 8"/>
            <p:cNvSpPr txBox="1">
              <a:spLocks noChangeArrowheads="1"/>
            </p:cNvSpPr>
            <p:nvPr/>
          </p:nvSpPr>
          <p:spPr bwMode="auto">
            <a:xfrm>
              <a:off x="3024" y="3177"/>
              <a:ext cx="477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5400" b="1">
                  <a:solidFill>
                    <a:srgbClr val="006666"/>
                  </a:solidFill>
                  <a:latin typeface="Calibri" pitchFamily="34" charset="0"/>
                </a:rPr>
                <a:t>9</a:t>
              </a:r>
            </a:p>
          </p:txBody>
        </p:sp>
      </p:grpSp>
      <p:grpSp>
        <p:nvGrpSpPr>
          <p:cNvPr id="13" name="Овал 12"/>
          <p:cNvGrpSpPr>
            <a:grpSpLocks/>
          </p:cNvGrpSpPr>
          <p:nvPr/>
        </p:nvGrpSpPr>
        <p:grpSpPr bwMode="auto">
          <a:xfrm>
            <a:off x="7083425" y="4303713"/>
            <a:ext cx="1311275" cy="1146175"/>
            <a:chOff x="4462" y="2711"/>
            <a:chExt cx="826" cy="722"/>
          </a:xfrm>
        </p:grpSpPr>
        <p:pic>
          <p:nvPicPr>
            <p:cNvPr id="28682" name="Овал 12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62" y="2711"/>
              <a:ext cx="826" cy="722"/>
            </a:xfrm>
            <a:prstGeom prst="rect">
              <a:avLst/>
            </a:prstGeom>
            <a:noFill/>
          </p:spPr>
        </p:pic>
        <p:sp>
          <p:nvSpPr>
            <p:cNvPr id="28683" name="Text Box 11"/>
            <p:cNvSpPr txBox="1">
              <a:spLocks noChangeArrowheads="1"/>
            </p:cNvSpPr>
            <p:nvPr/>
          </p:nvSpPr>
          <p:spPr bwMode="auto">
            <a:xfrm>
              <a:off x="4599" y="2952"/>
              <a:ext cx="477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5400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r>
                <a:rPr lang="ru-RU" sz="5400" b="1">
                  <a:solidFill>
                    <a:srgbClr val="006666"/>
                  </a:solidFill>
                  <a:latin typeface="Calibri" pitchFamily="34" charset="0"/>
                </a:rPr>
                <a:t>8</a:t>
              </a:r>
            </a:p>
          </p:txBody>
        </p:sp>
      </p:grpSp>
      <p:grpSp>
        <p:nvGrpSpPr>
          <p:cNvPr id="10" name="Овал 9"/>
          <p:cNvGrpSpPr>
            <a:grpSpLocks/>
          </p:cNvGrpSpPr>
          <p:nvPr/>
        </p:nvGrpSpPr>
        <p:grpSpPr bwMode="auto">
          <a:xfrm>
            <a:off x="1743075" y="4516438"/>
            <a:ext cx="1285875" cy="1146175"/>
            <a:chOff x="1098" y="2845"/>
            <a:chExt cx="810" cy="722"/>
          </a:xfrm>
        </p:grpSpPr>
        <p:pic>
          <p:nvPicPr>
            <p:cNvPr id="28685" name="Овал 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98" y="2845"/>
              <a:ext cx="810" cy="722"/>
            </a:xfrm>
            <a:prstGeom prst="rect">
              <a:avLst/>
            </a:prstGeom>
            <a:noFill/>
          </p:spPr>
        </p:pic>
        <p:sp>
          <p:nvSpPr>
            <p:cNvPr id="28686" name="Text Box 14"/>
            <p:cNvSpPr txBox="1">
              <a:spLocks noChangeArrowheads="1"/>
            </p:cNvSpPr>
            <p:nvPr/>
          </p:nvSpPr>
          <p:spPr bwMode="auto">
            <a:xfrm>
              <a:off x="1269" y="3087"/>
              <a:ext cx="477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5400" b="1">
                  <a:solidFill>
                    <a:srgbClr val="006666"/>
                  </a:solidFill>
                  <a:latin typeface="Calibri" pitchFamily="34" charset="0"/>
                </a:rPr>
                <a:t>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14500" y="214313"/>
            <a:ext cx="5873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008000"/>
                </a:solidFill>
                <a:latin typeface="Calibri" pitchFamily="34" charset="0"/>
              </a:rPr>
              <a:t>Выбери правильный ответ</a:t>
            </a:r>
            <a:endParaRPr lang="ru-RU" sz="3600" i="1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286625" y="4214813"/>
            <a:ext cx="1285875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5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215188" y="3000375"/>
            <a:ext cx="1285875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10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7286625" y="5429250"/>
            <a:ext cx="1285875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8</a:t>
            </a:r>
            <a:endParaRPr lang="ru-RU" sz="5400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57188" y="1285875"/>
            <a:ext cx="71437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0033CC"/>
                </a:solidFill>
                <a:latin typeface="Calibri" pitchFamily="34" charset="0"/>
              </a:rPr>
              <a:t>У стены стоят кадушки.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0033CC"/>
                </a:solidFill>
                <a:latin typeface="Calibri" pitchFamily="34" charset="0"/>
              </a:rPr>
              <a:t>В каждой ровно по 2  лягушки.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0033CC"/>
                </a:solidFill>
                <a:latin typeface="Calibri" pitchFamily="34" charset="0"/>
              </a:rPr>
              <a:t>Если было пять кадушек,</a:t>
            </a:r>
          </a:p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rgbClr val="0033CC"/>
                </a:solidFill>
                <a:latin typeface="Calibri" pitchFamily="34" charset="0"/>
              </a:rPr>
              <a:t>Сколько было в них лягушек?</a:t>
            </a:r>
          </a:p>
        </p:txBody>
      </p:sp>
      <p:pic>
        <p:nvPicPr>
          <p:cNvPr id="29703" name="Picture 8" descr="jiv19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4429125"/>
            <a:ext cx="20081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jiv19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4357688"/>
            <a:ext cx="20002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5" grpId="1" animBg="1"/>
      <p:bldP spid="16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88" y="642938"/>
            <a:ext cx="58578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Посадила бабка в печь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Пирожки с капустой в печь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Для Наташи, Маши, Тани,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Коли, Оли, Гали, Вани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Пирожки уже готовы.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Где еще один пирог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Кот под лавку уволок.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Да в печи четыре штуки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Пироги считают внуки.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Если можешь, помоги</a:t>
            </a:r>
          </a:p>
          <a:p>
            <a:r>
              <a:rPr lang="ru-RU" sz="3200" b="1">
                <a:solidFill>
                  <a:srgbClr val="0033CC"/>
                </a:solidFill>
                <a:latin typeface="Calibri" pitchFamily="34" charset="0"/>
              </a:rPr>
              <a:t>Сосчитать им пироги.  </a:t>
            </a:r>
          </a:p>
        </p:txBody>
      </p:sp>
      <p:sp>
        <p:nvSpPr>
          <p:cNvPr id="3" name="Овал 2"/>
          <p:cNvSpPr/>
          <p:nvPr/>
        </p:nvSpPr>
        <p:spPr>
          <a:xfrm>
            <a:off x="7500938" y="4214813"/>
            <a:ext cx="1071562" cy="107156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11</a:t>
            </a:r>
            <a:endParaRPr lang="ru-RU" sz="4400" b="1" dirty="0"/>
          </a:p>
        </p:txBody>
      </p:sp>
      <p:pic>
        <p:nvPicPr>
          <p:cNvPr id="6149" name="Picture 5" descr="C:\Documents and Settings\Admin\Мои документы\мама\Мои рисунки\анимации\human1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857250"/>
            <a:ext cx="1087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43125" y="0"/>
            <a:ext cx="554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FF0000"/>
                </a:solidFill>
                <a:latin typeface="Calibri" pitchFamily="34" charset="0"/>
              </a:rPr>
              <a:t>Выбери правильный ответ</a:t>
            </a:r>
            <a:endParaRPr lang="ru-RU" sz="3600" u="sng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0" name="Picture 8" descr="j028362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786313" y="2357438"/>
            <a:ext cx="1143000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7429500" y="2643188"/>
            <a:ext cx="1071563" cy="11430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12</a:t>
            </a:r>
            <a:endParaRPr lang="ru-RU" sz="4400" b="1" dirty="0"/>
          </a:p>
        </p:txBody>
      </p:sp>
      <p:sp>
        <p:nvSpPr>
          <p:cNvPr id="12" name="Овал 11"/>
          <p:cNvSpPr/>
          <p:nvPr/>
        </p:nvSpPr>
        <p:spPr>
          <a:xfrm>
            <a:off x="7358063" y="1143000"/>
            <a:ext cx="1071562" cy="107156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10</a:t>
            </a:r>
            <a:endParaRPr lang="ru-RU" sz="4400" b="1" dirty="0"/>
          </a:p>
        </p:txBody>
      </p:sp>
      <p:pic>
        <p:nvPicPr>
          <p:cNvPr id="15" name="Picture 43" descr="human3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4714875"/>
            <a:ext cx="141128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2" descr="6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91525" y="6215063"/>
            <a:ext cx="7524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6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70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/>
      <p:bldP spid="11" grpId="0" animBg="1"/>
      <p:bldP spid="11" grpId="1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928688" y="2214563"/>
            <a:ext cx="7072312" cy="2714625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Логические задачи</a:t>
            </a:r>
          </a:p>
        </p:txBody>
      </p:sp>
      <p:pic>
        <p:nvPicPr>
          <p:cNvPr id="31747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0"/>
            <a:ext cx="307181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4290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2" descr="E:\мама\Мои рисунки\люди,цветы,солнце анимации\0d7bfbb42edcbbc148491e5164e3ef6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0"/>
            <a:ext cx="264318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4" descr="1803219295454357eb91aab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3500438" y="4572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3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14688" y="1571625"/>
            <a:ext cx="3357562" cy="85725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Ребусы</a:t>
            </a:r>
          </a:p>
        </p:txBody>
      </p:sp>
      <p:sp>
        <p:nvSpPr>
          <p:cNvPr id="7" name="WordArt 3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28938" y="2714625"/>
            <a:ext cx="3929062" cy="85725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Задачи -тесты</a:t>
            </a:r>
          </a:p>
        </p:txBody>
      </p:sp>
      <p:pic>
        <p:nvPicPr>
          <p:cNvPr id="14340" name="Рисунок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642938"/>
            <a:ext cx="1000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63" y="4929188"/>
            <a:ext cx="1143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3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357438" y="3929063"/>
            <a:ext cx="5000625" cy="11430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Логические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500" y="0"/>
            <a:ext cx="7858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Кошки </a:t>
            </a:r>
          </a:p>
          <a:p>
            <a:pPr eaLnBrk="0" hangingPunct="0"/>
            <a:r>
              <a:rPr lang="ru-RU" sz="2400" b="1" i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4 угла, в каждом углу по одной кошки, напротив каждой кошки по три кошки, на хвосте у каждой кошки, по одной кошки. Сколько кошек в комнате?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5715000"/>
            <a:ext cx="83581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кошки.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Напротив каждой кошки по три кошки в трёх углах, и каждая кошка сидит на своём хвосте!</a:t>
            </a:r>
          </a:p>
        </p:txBody>
      </p:sp>
      <p:sp>
        <p:nvSpPr>
          <p:cNvPr id="8" name="Рамка 7"/>
          <p:cNvSpPr/>
          <p:nvPr/>
        </p:nvSpPr>
        <p:spPr>
          <a:xfrm>
            <a:off x="1500188" y="2071688"/>
            <a:ext cx="6429375" cy="3571875"/>
          </a:xfrm>
          <a:prstGeom prst="frame">
            <a:avLst>
              <a:gd name="adj1" fmla="val 8233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1571625"/>
            <a:ext cx="12858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75242">
            <a:off x="6937375" y="4210050"/>
            <a:ext cx="1300163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643063"/>
            <a:ext cx="13573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4214813"/>
            <a:ext cx="1357312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4" descr="1803219295454357eb91aab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0"/>
            <a:ext cx="15001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88" y="214313"/>
            <a:ext cx="7072312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Свечи.</a:t>
            </a:r>
          </a:p>
          <a:p>
            <a:r>
              <a:rPr lang="ru-RU" sz="3200" b="1" i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горело 50 свечей, 20 из них задули. Сколько останется?</a:t>
            </a:r>
          </a:p>
          <a:p>
            <a:pPr eaLnBrk="0" hangingPunct="0"/>
            <a:r>
              <a:rPr lang="ru-RU" sz="11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28688" y="5572125"/>
            <a:ext cx="78581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останется 20 свечей, </a:t>
            </a:r>
            <a:r>
              <a:rPr lang="ru-RU" sz="2800" b="1" i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остальные сгорят, а  задутые свечи не сгорят полностью.</a:t>
            </a:r>
          </a:p>
        </p:txBody>
      </p:sp>
      <p:pic>
        <p:nvPicPr>
          <p:cNvPr id="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928938"/>
            <a:ext cx="199707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1928813"/>
            <a:ext cx="187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071688"/>
            <a:ext cx="187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143125"/>
            <a:ext cx="187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4000500"/>
            <a:ext cx="19970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3071813"/>
            <a:ext cx="1928812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14813"/>
            <a:ext cx="17621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4214813"/>
            <a:ext cx="17621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286125"/>
            <a:ext cx="16446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3071813"/>
            <a:ext cx="17621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14" descr="1803219295454357eb91aab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786688" y="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500188" y="2428875"/>
            <a:ext cx="6429375" cy="3571875"/>
          </a:xfrm>
          <a:prstGeom prst="frame">
            <a:avLst>
              <a:gd name="adj1" fmla="val 823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85750" y="-214313"/>
            <a:ext cx="8215313" cy="203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  <a:p>
            <a:r>
              <a:rPr lang="ru-RU" sz="3600" b="1" i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Расставьте в комнате 6 стульев так, чтобы у каждой стены стояло по 2 стула.</a:t>
            </a:r>
          </a:p>
        </p:txBody>
      </p:sp>
      <p:pic>
        <p:nvPicPr>
          <p:cNvPr id="307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1571625" y="3357563"/>
            <a:ext cx="642938" cy="128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1714500" y="4643438"/>
            <a:ext cx="642938" cy="128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4286250" y="2357438"/>
            <a:ext cx="642938" cy="128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7143750" y="2357438"/>
            <a:ext cx="642938" cy="128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7143750" y="3643313"/>
            <a:ext cx="642938" cy="128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4572000" y="4572000"/>
            <a:ext cx="642938" cy="128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4825" name="Picture 14" descr="1803219295454357eb91aab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-214313" y="5143500"/>
            <a:ext cx="1571626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88" y="214313"/>
            <a:ext cx="8572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3333FF"/>
                </a:solidFill>
                <a:latin typeface="Calibri" pitchFamily="34" charset="0"/>
              </a:rPr>
              <a:t>Сидят три барана, против каждого барана - два барана, много ль всех? </a:t>
            </a:r>
          </a:p>
        </p:txBody>
      </p:sp>
      <p:pic>
        <p:nvPicPr>
          <p:cNvPr id="4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857625"/>
            <a:ext cx="23209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500438" y="2428875"/>
            <a:ext cx="22145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00750" y="4000500"/>
            <a:ext cx="2536825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643188" y="5786438"/>
            <a:ext cx="3813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барана</a:t>
            </a:r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35847" name="Picture 14" descr="1803219295454357eb91aab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572375" y="14287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85750"/>
            <a:ext cx="71437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i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Сестре 4 года, брату 6 лет.</a:t>
            </a:r>
          </a:p>
          <a:p>
            <a:pPr algn="ctr"/>
            <a:r>
              <a:rPr lang="ru-RU" sz="3600" b="1" i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Сколько лет будет брату, когда</a:t>
            </a:r>
          </a:p>
          <a:p>
            <a:pPr algn="ctr"/>
            <a:r>
              <a:rPr lang="ru-RU" sz="3600" b="1" i="1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сестре исполнится 6 лет?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500188" y="6000750"/>
            <a:ext cx="3024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лет.</a:t>
            </a:r>
          </a:p>
        </p:txBody>
      </p:sp>
      <p:pic>
        <p:nvPicPr>
          <p:cNvPr id="5" name="Picture 8" descr="j028362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357438"/>
            <a:ext cx="1357313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6" descr="human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286000"/>
            <a:ext cx="2495550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14" descr="1803219295454357eb91aab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572375" y="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8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8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500188" y="2428875"/>
            <a:ext cx="6429375" cy="3571875"/>
          </a:xfrm>
          <a:prstGeom prst="frame">
            <a:avLst>
              <a:gd name="adj1" fmla="val 823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85750" y="-214313"/>
            <a:ext cx="85725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  <a:p>
            <a:r>
              <a:rPr lang="ru-RU" sz="3600" b="1" i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>
                <a:solidFill>
                  <a:srgbClr val="0033CC"/>
                </a:solidFill>
                <a:latin typeface="Calibri" pitchFamily="34" charset="0"/>
              </a:rPr>
              <a:t>Как в комнате можно поставить 2 стула так, чтобы у каждой из четырех ее стен стояло по одному стулу.</a:t>
            </a:r>
          </a:p>
          <a:p>
            <a:endParaRPr lang="ru-RU" sz="3600" b="1" i="1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1785938" y="4572000"/>
            <a:ext cx="785812" cy="1214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37"/>
          <p:cNvPicPr>
            <a:picLocks noChangeAspect="1" noChangeArrowheads="1"/>
          </p:cNvPicPr>
          <p:nvPr/>
        </p:nvPicPr>
        <p:blipFill>
          <a:blip r:embed="rId2"/>
          <a:srcRect l="16667" t="29443" r="33333" b="17557"/>
          <a:stretch>
            <a:fillRect/>
          </a:stretch>
        </p:blipFill>
        <p:spPr bwMode="auto">
          <a:xfrm>
            <a:off x="6929438" y="2500313"/>
            <a:ext cx="785812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7893" name="Picture 14" descr="1803219295454357eb91aab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786688" y="528637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Содержимое 3" descr="54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28625" y="285750"/>
            <a:ext cx="7715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0033CC"/>
                </a:solidFill>
                <a:ea typeface="Calibri" pitchFamily="34" charset="0"/>
                <a:cs typeface="Times New Roman" pitchFamily="18" charset="0"/>
              </a:rPr>
              <a:t>У мальчика столько сестер, сколько и братьев, а у его сестры вдвое меньше сестер, чем братьев. Сколько всех братьев и всех сестер?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6000768"/>
            <a:ext cx="6540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36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4 брата, 3 сестры.</a:t>
            </a:r>
            <a:r>
              <a:rPr lang="ru-RU" sz="3600" b="1" i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5400" b="1" i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Добро пожаловать на сайт!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2071688"/>
            <a:ext cx="9366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Добро пожаловать на сайт!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2928938"/>
            <a:ext cx="11430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Добро пожаловать на сайт!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3929063"/>
            <a:ext cx="1397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6" descr="human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3860800"/>
            <a:ext cx="11430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j028365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0" y="2357438"/>
            <a:ext cx="1016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j028364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3000" y="4357688"/>
            <a:ext cx="1214438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2" descr="human174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5" y="2071688"/>
            <a:ext cx="1349375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4" descr="1803219295454357eb91aab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786688" y="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2" descr="69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391525" y="6215063"/>
            <a:ext cx="7524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3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Прямоугольник 5"/>
          <p:cNvSpPr>
            <a:spLocks noChangeArrowheads="1"/>
          </p:cNvSpPr>
          <p:nvPr/>
        </p:nvSpPr>
        <p:spPr bwMode="auto">
          <a:xfrm>
            <a:off x="571500" y="1571625"/>
            <a:ext cx="74295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FF"/>
                </a:solidFill>
                <a:latin typeface="Georgia" pitchFamily="18" charset="0"/>
              </a:rPr>
              <a:t>Ресурсы:</a:t>
            </a:r>
          </a:p>
          <a:p>
            <a:r>
              <a:rPr lang="ru-RU" sz="1600" b="1">
                <a:solidFill>
                  <a:srgbClr val="0070C0"/>
                </a:solidFill>
                <a:latin typeface="Georgia" pitchFamily="18" charset="0"/>
                <a:hlinkClick r:id="rId3"/>
              </a:rPr>
              <a:t>-http://images.google.ru/imghp?hl=ru&amp;tab=wi</a:t>
            </a:r>
            <a:r>
              <a:rPr lang="ru-RU" sz="1600" b="1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00" b="1">
                <a:solidFill>
                  <a:srgbClr val="3333FF"/>
                </a:solidFill>
                <a:latin typeface="Georgia" pitchFamily="18" charset="0"/>
              </a:rPr>
              <a:t>картинки;</a:t>
            </a:r>
            <a:endParaRPr lang="ru-RU" sz="1600" b="1">
              <a:solidFill>
                <a:srgbClr val="0070C0"/>
              </a:solidFill>
              <a:latin typeface="Georgia" pitchFamily="18" charset="0"/>
            </a:endParaRPr>
          </a:p>
          <a:p>
            <a:r>
              <a:rPr lang="ru-RU" sz="1600" b="1">
                <a:solidFill>
                  <a:srgbClr val="0070C0"/>
                </a:solidFill>
                <a:latin typeface="Georgia" pitchFamily="18" charset="0"/>
                <a:hlinkClick r:id="rId4"/>
              </a:rPr>
              <a:t>-http://images.yandex.ru/</a:t>
            </a:r>
            <a:r>
              <a:rPr lang="ru-RU" sz="1600" b="1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00" b="1">
                <a:solidFill>
                  <a:srgbClr val="3333FF"/>
                </a:solidFill>
                <a:latin typeface="Georgia" pitchFamily="18" charset="0"/>
              </a:rPr>
              <a:t>картинки;</a:t>
            </a:r>
          </a:p>
          <a:p>
            <a:r>
              <a:rPr lang="ru-RU" sz="1600">
                <a:cs typeface="Times New Roman" pitchFamily="18" charset="0"/>
                <a:hlinkClick r:id="rId5"/>
              </a:rPr>
              <a:t>-http://rebus.detsky-mir.com/2871/rebusy_po_matematike/</a:t>
            </a:r>
            <a:r>
              <a:rPr lang="ru-RU" sz="1600">
                <a:cs typeface="Times New Roman" pitchFamily="18" charset="0"/>
              </a:rPr>
              <a:t>;</a:t>
            </a:r>
          </a:p>
          <a:p>
            <a:r>
              <a:rPr lang="ru-RU" sz="1600" b="1">
                <a:solidFill>
                  <a:srgbClr val="3333FF"/>
                </a:solidFill>
                <a:latin typeface="Georgia" pitchFamily="18" charset="0"/>
              </a:rPr>
              <a:t>-</a:t>
            </a:r>
            <a:r>
              <a:rPr lang="en-US" sz="1600" b="1">
                <a:solidFill>
                  <a:srgbClr val="3333FF"/>
                </a:solidFill>
                <a:latin typeface="Georgia" pitchFamily="18" charset="0"/>
              </a:rPr>
              <a:t>http://znajka.net/</a:t>
            </a:r>
            <a:r>
              <a:rPr lang="ru-RU" sz="1600" b="1">
                <a:solidFill>
                  <a:srgbClr val="3333FF"/>
                </a:solidFill>
                <a:latin typeface="Georgia" pitchFamily="18" charset="0"/>
              </a:rPr>
              <a:t>;</a:t>
            </a:r>
          </a:p>
          <a:p>
            <a:r>
              <a:rPr lang="ru-RU" sz="1600" b="1">
                <a:solidFill>
                  <a:srgbClr val="3333FF"/>
                </a:solidFill>
                <a:latin typeface="Georgia" pitchFamily="18" charset="0"/>
              </a:rPr>
              <a:t>-</a:t>
            </a:r>
            <a:r>
              <a:rPr lang="en-US" sz="1600" b="1">
                <a:solidFill>
                  <a:srgbClr val="3333FF"/>
                </a:solidFill>
                <a:latin typeface="Georgia" pitchFamily="18" charset="0"/>
              </a:rPr>
              <a:t>http://www.prozagadki.ru/</a:t>
            </a:r>
          </a:p>
          <a:p>
            <a:pPr>
              <a:buFontTx/>
              <a:buChar char="-"/>
            </a:pPr>
            <a:r>
              <a:rPr lang="en-US" sz="1600" b="1">
                <a:solidFill>
                  <a:srgbClr val="0000FF"/>
                </a:solidFill>
                <a:latin typeface="Calibri" pitchFamily="34" charset="0"/>
              </a:rPr>
              <a:t>http://images.yandex.ru/yands</a:t>
            </a:r>
            <a:r>
              <a:rPr lang="en-US" sz="1600" b="1">
                <a:solidFill>
                  <a:srgbClr val="3333FF"/>
                </a:solidFill>
                <a:latin typeface="Calibri" pitchFamily="34" charset="0"/>
              </a:rPr>
              <a:t>earch?e</a:t>
            </a:r>
            <a:r>
              <a:rPr lang="en-US" sz="1600" b="1">
                <a:solidFill>
                  <a:srgbClr val="0000FF"/>
                </a:solidFill>
                <a:latin typeface="Calibri" pitchFamily="34" charset="0"/>
              </a:rPr>
              <a:t>d=1&amp;text=</a:t>
            </a:r>
            <a:r>
              <a:rPr lang="ru-RU" sz="1600" b="1">
                <a:solidFill>
                  <a:srgbClr val="0000FF"/>
                </a:solidFill>
                <a:latin typeface="Calibri" pitchFamily="34" charset="0"/>
              </a:rPr>
              <a:t>детские  фоны.</a:t>
            </a:r>
            <a:endParaRPr lang="ru-RU" sz="1600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539750" y="3644900"/>
            <a:ext cx="65008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3333FF"/>
                </a:solidFill>
                <a:latin typeface="Georgia" pitchFamily="18" charset="0"/>
              </a:rPr>
              <a:t>Автор презентации</a:t>
            </a:r>
          </a:p>
          <a:p>
            <a:r>
              <a:rPr lang="ru-RU" sz="2000" b="1" i="1">
                <a:solidFill>
                  <a:srgbClr val="3333FF"/>
                </a:solidFill>
                <a:latin typeface="Georgia" pitchFamily="18" charset="0"/>
              </a:rPr>
              <a:t>Берестовская Наталья Александровна,</a:t>
            </a:r>
          </a:p>
          <a:p>
            <a:r>
              <a:rPr lang="ru-RU" sz="2000" b="1" i="1">
                <a:solidFill>
                  <a:srgbClr val="3333FF"/>
                </a:solidFill>
                <a:latin typeface="Georgia" pitchFamily="18" charset="0"/>
              </a:rPr>
              <a:t>учитель начальных классов </a:t>
            </a:r>
          </a:p>
          <a:p>
            <a:r>
              <a:rPr lang="ru-RU" sz="2000" b="1" i="1">
                <a:solidFill>
                  <a:srgbClr val="3333FF"/>
                </a:solidFill>
                <a:latin typeface="Georgia" pitchFamily="18" charset="0"/>
              </a:rPr>
              <a:t>МОУ СОШ № 61 п. Персиановский,</a:t>
            </a:r>
          </a:p>
          <a:p>
            <a:r>
              <a:rPr lang="ru-RU" sz="2000" b="1" i="1">
                <a:solidFill>
                  <a:srgbClr val="3333FF"/>
                </a:solidFill>
                <a:latin typeface="Georgia" pitchFamily="18" charset="0"/>
              </a:rPr>
              <a:t>Октябрьского района, Ростовской области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280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9941" name="Picture 6" descr="Эмблема круг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27988" y="5711825"/>
            <a:ext cx="865187" cy="849313"/>
          </a:xfrm>
          <a:prstGeom prst="rect">
            <a:avLst/>
          </a:prstGeom>
          <a:noFill/>
          <a:ln w="3175">
            <a:miter lim="800000"/>
            <a:headEnd/>
            <a:tailEnd/>
          </a:ln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2843213" y="5734050"/>
            <a:ext cx="2452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сайт 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«</a:t>
            </a:r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Школа АБВ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»</a:t>
            </a:r>
            <a:endParaRPr lang="ru-RU" sz="900"/>
          </a:p>
          <a:p>
            <a:pPr algn="ctr" eaLnBrk="0" hangingPunct="0"/>
            <a:r>
              <a:rPr lang="en-US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www</a:t>
            </a:r>
            <a:r>
              <a:rPr lang="ru-RU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.</a:t>
            </a:r>
            <a:r>
              <a:rPr lang="en-US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shkola</a:t>
            </a:r>
            <a:r>
              <a:rPr lang="ru-RU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-</a:t>
            </a:r>
            <a:r>
              <a:rPr lang="en-US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abv</a:t>
            </a:r>
            <a:r>
              <a:rPr lang="ru-RU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.</a:t>
            </a:r>
            <a:r>
              <a:rPr lang="en-US" sz="2000" i="1">
                <a:solidFill>
                  <a:srgbClr val="000000"/>
                </a:solidFill>
                <a:cs typeface="Times New Roman" pitchFamily="18" charset="0"/>
                <a:hlinkClick r:id="rId7" action="ppaction://hlinkfile"/>
              </a:rPr>
              <a:t>ru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928938"/>
            <a:ext cx="10001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4286250"/>
            <a:ext cx="12858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28813" y="928688"/>
            <a:ext cx="5643562" cy="2143125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Ребусы</a:t>
            </a:r>
          </a:p>
        </p:txBody>
      </p:sp>
      <p:pic>
        <p:nvPicPr>
          <p:cNvPr id="15365" name="Picture 2" descr="p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3143250"/>
            <a:ext cx="1143000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de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38" y="3071813"/>
            <a:ext cx="1071562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63" y="4286250"/>
            <a:ext cx="1428750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7"/>
          <p:cNvPicPr>
            <a:picLocks noChangeAspect="1" noChangeArrowheads="1"/>
          </p:cNvPicPr>
          <p:nvPr/>
        </p:nvPicPr>
        <p:blipFill>
          <a:blip r:embed="rId2">
            <a:lum bright="28000" contrast="20000"/>
          </a:blip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" descr="q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2857500" cy="1866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87" name="Picture 2" descr="snap05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286125"/>
            <a:ext cx="2928937" cy="17002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388" name="Picture 5" descr="snap05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3286125"/>
            <a:ext cx="3228975" cy="1714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389" name="Picture 2" descr="snap05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88" y="214313"/>
            <a:ext cx="2214562" cy="16462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13" y="214313"/>
            <a:ext cx="2619375" cy="1785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391" name="Рисунок 94" descr="http://dob.1september.ru/2001/04/vkl/14.gif"/>
          <p:cNvPicPr>
            <a:picLocks noChangeAspect="1" noChangeArrowheads="1"/>
          </p:cNvPicPr>
          <p:nvPr/>
        </p:nvPicPr>
        <p:blipFill>
          <a:blip r:embed="rId8"/>
          <a:srcRect t="6155" r="-1588" b="4582"/>
          <a:stretch>
            <a:fillRect/>
          </a:stretch>
        </p:blipFill>
        <p:spPr bwMode="auto">
          <a:xfrm>
            <a:off x="7000875" y="3290888"/>
            <a:ext cx="1571625" cy="16891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TextBox 7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49238" y="1195388"/>
            <a:ext cx="3900488" cy="2047875"/>
          </a:xfrm>
          <a:prstGeom prst="rect">
            <a:avLst/>
          </a:prstGeom>
          <a:noFill/>
        </p:spPr>
      </p:pic>
      <p:pic>
        <p:nvPicPr>
          <p:cNvPr id="10" name="TextBox 9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81788" y="1200150"/>
            <a:ext cx="2290762" cy="2043113"/>
          </a:xfrm>
          <a:prstGeom prst="rect">
            <a:avLst/>
          </a:prstGeom>
          <a:noFill/>
        </p:spPr>
      </p:pic>
      <p:pic>
        <p:nvPicPr>
          <p:cNvPr id="11" name="TextBox 10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08325" y="1127125"/>
            <a:ext cx="3578225" cy="2049463"/>
          </a:xfrm>
          <a:prstGeom prst="rect">
            <a:avLst/>
          </a:prstGeom>
          <a:noFill/>
        </p:spPr>
      </p:pic>
      <p:pic>
        <p:nvPicPr>
          <p:cNvPr id="12" name="TextBox 11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3550" y="4705350"/>
            <a:ext cx="2292350" cy="2043113"/>
          </a:xfrm>
          <a:prstGeom prst="rect">
            <a:avLst/>
          </a:prstGeom>
          <a:noFill/>
        </p:spPr>
      </p:pic>
      <p:pic>
        <p:nvPicPr>
          <p:cNvPr id="13" name="TextBox 12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608388" y="4705350"/>
            <a:ext cx="2292350" cy="2043113"/>
          </a:xfrm>
          <a:prstGeom prst="rect">
            <a:avLst/>
          </a:prstGeom>
          <a:noFill/>
        </p:spPr>
      </p:pic>
      <p:pic>
        <p:nvPicPr>
          <p:cNvPr id="14" name="TextBox 13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681788" y="4632325"/>
            <a:ext cx="2290762" cy="204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4"/>
          <p:cNvPicPr>
            <a:picLocks noChangeAspect="1" noChangeArrowheads="1"/>
          </p:cNvPicPr>
          <p:nvPr/>
        </p:nvPicPr>
        <p:blipFill>
          <a:blip r:embed="rId2"/>
          <a:srcRect b="6593"/>
          <a:stretch>
            <a:fillRect/>
          </a:stretch>
        </p:blipFill>
        <p:spPr bwMode="auto">
          <a:xfrm>
            <a:off x="0" y="-857250"/>
            <a:ext cx="9232900" cy="771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857625"/>
            <a:ext cx="3214687" cy="16430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7411" name="Picture 2" descr="snap05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14313"/>
            <a:ext cx="3187700" cy="16494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4143375"/>
            <a:ext cx="2857500" cy="14287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413" name="Рисунок 9" descr="http://www.dddgazeta.ru/i/2007/10/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0"/>
            <a:ext cx="1857375" cy="3429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TextBox 5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0900" y="-225425"/>
            <a:ext cx="1506538" cy="4054475"/>
          </a:xfrm>
          <a:prstGeom prst="rect">
            <a:avLst/>
          </a:prstGeom>
          <a:noFill/>
        </p:spPr>
      </p:pic>
      <p:pic>
        <p:nvPicPr>
          <p:cNvPr id="7" name="TextBox 6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48150" y="981075"/>
            <a:ext cx="4090988" cy="2047875"/>
          </a:xfrm>
          <a:prstGeom prst="rect">
            <a:avLst/>
          </a:prstGeom>
          <a:noFill/>
        </p:spPr>
      </p:pic>
      <p:pic>
        <p:nvPicPr>
          <p:cNvPr id="8" name="TextBox 7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176213" y="4700588"/>
            <a:ext cx="4284663" cy="2047875"/>
          </a:xfrm>
          <a:prstGeom prst="rect">
            <a:avLst/>
          </a:prstGeom>
          <a:noFill/>
        </p:spPr>
      </p:pic>
      <p:pic>
        <p:nvPicPr>
          <p:cNvPr id="9" name="TextBox 8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08513" y="4627563"/>
            <a:ext cx="412750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28650" y="3413125"/>
            <a:ext cx="5975350" cy="2170113"/>
          </a:xfrm>
          <a:prstGeom prst="rect">
            <a:avLst/>
          </a:prstGeom>
          <a:noFill/>
        </p:spPr>
      </p:pic>
      <p:pic>
        <p:nvPicPr>
          <p:cNvPr id="18435" name="Рисунок 12"/>
          <p:cNvPicPr>
            <a:picLocks noChangeAspect="1" noChangeArrowheads="1"/>
          </p:cNvPicPr>
          <p:nvPr/>
        </p:nvPicPr>
        <p:blipFill>
          <a:blip r:embed="rId4"/>
          <a:srcRect l="4688"/>
          <a:stretch>
            <a:fillRect/>
          </a:stretch>
        </p:blipFill>
        <p:spPr bwMode="auto">
          <a:xfrm>
            <a:off x="4572000" y="3786188"/>
            <a:ext cx="1452563" cy="1785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6" name="Рисунок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3786188"/>
            <a:ext cx="1500188" cy="1785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1538" y="298450"/>
            <a:ext cx="4486275" cy="2365375"/>
          </a:xfrm>
          <a:prstGeom prst="rect">
            <a:avLst/>
          </a:prstGeom>
          <a:noFill/>
        </p:spPr>
      </p:pic>
      <p:pic>
        <p:nvPicPr>
          <p:cNvPr id="18438" name="Рисунок 15"/>
          <p:cNvPicPr>
            <a:picLocks noChangeAspect="1" noChangeArrowheads="1"/>
          </p:cNvPicPr>
          <p:nvPr/>
        </p:nvPicPr>
        <p:blipFill>
          <a:blip r:embed="rId7"/>
          <a:srcRect l="11414" t="11787" r="5846" b="13551"/>
          <a:stretch>
            <a:fillRect/>
          </a:stretch>
        </p:blipFill>
        <p:spPr bwMode="auto">
          <a:xfrm>
            <a:off x="4786313" y="714375"/>
            <a:ext cx="2357437" cy="1928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9" name="Рисунок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38" y="714375"/>
            <a:ext cx="1500187" cy="1928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TextBox 7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49488" y="1768475"/>
            <a:ext cx="4370387" cy="2047875"/>
          </a:xfrm>
          <a:prstGeom prst="rect">
            <a:avLst/>
          </a:prstGeom>
          <a:noFill/>
        </p:spPr>
      </p:pic>
      <p:pic>
        <p:nvPicPr>
          <p:cNvPr id="9" name="TextBox 8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35238" y="4913313"/>
            <a:ext cx="4024312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0"/>
          <p:cNvPicPr>
            <a:picLocks noChangeAspect="1" noChangeArrowheads="1"/>
          </p:cNvPicPr>
          <p:nvPr/>
        </p:nvPicPr>
        <p:blipFill>
          <a:blip r:embed="rId2">
            <a:lum bright="16000"/>
          </a:blip>
          <a:srcRect b="4166"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snap0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3143250" cy="1714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41500" y="3054350"/>
            <a:ext cx="5041900" cy="2170113"/>
          </a:xfrm>
          <a:prstGeom prst="rect">
            <a:avLst/>
          </a:prstGeom>
          <a:noFill/>
        </p:spPr>
      </p:pic>
      <p:pic>
        <p:nvPicPr>
          <p:cNvPr id="19460" name="Рисунок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214313"/>
            <a:ext cx="1214438" cy="17859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8638" y="-158750"/>
            <a:ext cx="5272087" cy="2170113"/>
          </a:xfrm>
          <a:prstGeom prst="rect">
            <a:avLst/>
          </a:prstGeom>
          <a:noFill/>
        </p:spPr>
      </p:pic>
      <p:pic>
        <p:nvPicPr>
          <p:cNvPr id="19462" name="Рисунок 9"/>
          <p:cNvPicPr>
            <a:picLocks noChangeAspect="1" noChangeArrowheads="1"/>
          </p:cNvPicPr>
          <p:nvPr/>
        </p:nvPicPr>
        <p:blipFill>
          <a:blip r:embed="rId7"/>
          <a:srcRect l="4688"/>
          <a:stretch>
            <a:fillRect/>
          </a:stretch>
        </p:blipFill>
        <p:spPr bwMode="auto">
          <a:xfrm>
            <a:off x="7500938" y="214313"/>
            <a:ext cx="1309687" cy="17859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17713" y="3054350"/>
            <a:ext cx="5973762" cy="2170113"/>
          </a:xfrm>
          <a:prstGeom prst="rect">
            <a:avLst/>
          </a:prstGeom>
          <a:noFill/>
        </p:spPr>
      </p:pic>
      <p:pic>
        <p:nvPicPr>
          <p:cNvPr id="19464" name="Рисунок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3429000"/>
            <a:ext cx="1571625" cy="17859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9465" name="Рисунок 5"/>
          <p:cNvPicPr>
            <a:picLocks noChangeAspect="1" noChangeArrowheads="1"/>
          </p:cNvPicPr>
          <p:nvPr/>
        </p:nvPicPr>
        <p:blipFill>
          <a:blip r:embed="rId10"/>
          <a:srcRect l="9091" r="13635" b="8696"/>
          <a:stretch>
            <a:fillRect/>
          </a:stretch>
        </p:blipFill>
        <p:spPr bwMode="auto">
          <a:xfrm>
            <a:off x="2286000" y="3429000"/>
            <a:ext cx="1357313" cy="17859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3" name="TextBox 12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-390525" y="1195388"/>
            <a:ext cx="4529138" cy="2047875"/>
          </a:xfrm>
          <a:prstGeom prst="rect">
            <a:avLst/>
          </a:prstGeom>
          <a:noFill/>
        </p:spPr>
      </p:pic>
      <p:pic>
        <p:nvPicPr>
          <p:cNvPr id="14" name="TextBox 13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322763" y="1195388"/>
            <a:ext cx="4333875" cy="2047875"/>
          </a:xfrm>
          <a:prstGeom prst="rect">
            <a:avLst/>
          </a:prstGeom>
          <a:noFill/>
        </p:spPr>
      </p:pic>
      <p:pic>
        <p:nvPicPr>
          <p:cNvPr id="15" name="TextBox 14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09538" y="4700588"/>
            <a:ext cx="4297363" cy="2047875"/>
          </a:xfrm>
          <a:prstGeom prst="rect">
            <a:avLst/>
          </a:prstGeom>
          <a:noFill/>
        </p:spPr>
      </p:pic>
      <p:pic>
        <p:nvPicPr>
          <p:cNvPr id="16" name="TextBox 15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48213" y="4627563"/>
            <a:ext cx="3541712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39" descr="http://nazva.net/images/riddles/question_6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428625"/>
            <a:ext cx="5186362" cy="1571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41375" y="3267075"/>
            <a:ext cx="8789988" cy="2170113"/>
          </a:xfrm>
          <a:prstGeom prst="rect">
            <a:avLst/>
          </a:prstGeom>
          <a:noFill/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95475" y="1127125"/>
            <a:ext cx="4730750" cy="2049463"/>
          </a:xfrm>
          <a:prstGeom prst="rect">
            <a:avLst/>
          </a:prstGeom>
          <a:noFill/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9725" y="4552950"/>
            <a:ext cx="4986338" cy="2049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"/>
          <p:cNvPicPr>
            <a:picLocks noChangeAspect="1" noChangeArrowheads="1"/>
          </p:cNvPicPr>
          <p:nvPr/>
        </p:nvPicPr>
        <p:blipFill>
          <a:blip r:embed="rId2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WordArt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613" y="1036638"/>
            <a:ext cx="8710612" cy="5608637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14375" y="0"/>
            <a:ext cx="79295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Отгадай  ребус </a:t>
            </a:r>
          </a:p>
          <a:p>
            <a:pPr algn="ctr" eaLnBrk="0" hangingPunct="0"/>
            <a:r>
              <a:rPr lang="ru-RU" sz="32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ты узнаешь о правилах личной гигиены.</a:t>
            </a:r>
          </a:p>
        </p:txBody>
      </p:sp>
      <p:pic>
        <p:nvPicPr>
          <p:cNvPr id="21508" name="Picture 2" descr="6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91525" y="6215063"/>
            <a:ext cx="7524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440</Words>
  <Application>Microsoft Office PowerPoint</Application>
  <PresentationFormat>Экран (4:3)</PresentationFormat>
  <Paragraphs>112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Calibri</vt:lpstr>
      <vt:lpstr>Arial</vt:lpstr>
      <vt:lpstr>Times New Roman</vt:lpstr>
      <vt:lpstr>Wingdings</vt:lpstr>
      <vt:lpstr>Georgia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Берюхов</cp:lastModifiedBy>
  <cp:revision>59</cp:revision>
  <dcterms:created xsi:type="dcterms:W3CDTF">2008-02-28T18:54:09Z</dcterms:created>
  <dcterms:modified xsi:type="dcterms:W3CDTF">2022-05-22T11:06:05Z</dcterms:modified>
</cp:coreProperties>
</file>