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75" r:id="rId5"/>
    <p:sldId id="273" r:id="rId6"/>
    <p:sldId id="272" r:id="rId7"/>
    <p:sldId id="274" r:id="rId8"/>
    <p:sldId id="261" r:id="rId9"/>
    <p:sldId id="271" r:id="rId10"/>
    <p:sldId id="270" r:id="rId11"/>
    <p:sldId id="269" r:id="rId12"/>
    <p:sldId id="268" r:id="rId13"/>
    <p:sldId id="267" r:id="rId14"/>
    <p:sldId id="265" r:id="rId15"/>
    <p:sldId id="264" r:id="rId16"/>
    <p:sldId id="262" r:id="rId17"/>
    <p:sldId id="263" r:id="rId18"/>
    <p:sldId id="276" r:id="rId19"/>
    <p:sldId id="259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CB8A8D2-2765-4A3C-9341-B3C9F32532BB}" type="datetimeFigureOut">
              <a:rPr lang="ru-RU"/>
              <a:pPr>
                <a:defRPr/>
              </a:pPr>
              <a:t>17.12.2024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4EF06F2-350B-49D6-8B93-E497573F4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arstyle.org/uploads/posts/2009-12/1262084950_1258564212_zz10045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8FBF3-8995-4B29-A575-D929A0C6F3CD}" type="datetimeFigureOut">
              <a:rPr lang="en-US"/>
              <a:pPr>
                <a:defRPr/>
              </a:pPr>
              <a:t>12/17/2024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7AE1D-4D71-4A5E-BFA0-B7EC8CEE6C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FD9EC-3F21-408D-A7C7-72D6C1A00E72}" type="datetimeFigureOut">
              <a:rPr lang="en-US"/>
              <a:pPr>
                <a:defRPr/>
              </a:pPr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09E10-55EB-4BB8-AC90-AA17E9D81D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65BC1-B403-468F-98D8-34EE34DBE47A}" type="datetimeFigureOut">
              <a:rPr lang="en-US"/>
              <a:pPr>
                <a:defRPr/>
              </a:pPr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FB7AB-F84F-485B-854F-973CF2CEB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F81BE-C7ED-457C-A13F-EFB703C78087}" type="datetimeFigureOut">
              <a:rPr lang="en-US"/>
              <a:pPr>
                <a:defRPr/>
              </a:pPr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9357E-4473-4BA0-BD33-275C15405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18AA7-1C1E-47B4-8928-609FF0F0B3A4}" type="datetimeFigureOut">
              <a:rPr lang="en-US"/>
              <a:pPr>
                <a:defRPr/>
              </a:pPr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34D71-74DA-4F5A-ABC9-24DE84D753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6F77A-ADDB-4090-8D9B-9EF5D6B0AB58}" type="datetimeFigureOut">
              <a:rPr lang="en-US"/>
              <a:pPr>
                <a:defRPr/>
              </a:pPr>
              <a:t>12/17/2024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3370A-5675-4DF3-8C48-B03D5ABF58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7BF2E-1C66-4658-8E11-211128957F2E}" type="datetimeFigureOut">
              <a:rPr lang="en-US"/>
              <a:pPr>
                <a:defRPr/>
              </a:pPr>
              <a:t>12/17/2024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7B1D4-9924-4370-977B-4E1C0ADBA5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BF697-4619-49A2-90EA-4C2EFE591063}" type="datetimeFigureOut">
              <a:rPr lang="en-US"/>
              <a:pPr>
                <a:defRPr/>
              </a:pPr>
              <a:t>12/17/2024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4846C-1F52-499B-BC82-46C02B896D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ites.google.com/site/sch8nvkz/_/rsrc/1468761213725/novosti/skoro-sk-novyj-god/pozdravlaemvseh-vseh-vseh/95132638_3807717_0_9dbf6_b8b4a451_orig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90344-7CE1-4402-A059-13CF3D6293BE}" type="datetimeFigureOut">
              <a:rPr lang="en-US"/>
              <a:pPr>
                <a:defRPr/>
              </a:pPr>
              <a:t>12/17/2024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DAE16-7F0C-4160-AB0C-F9D0BFD3E7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160D6-D743-4D14-BA82-42E56204ECBC}" type="datetimeFigureOut">
              <a:rPr lang="en-US"/>
              <a:pPr>
                <a:defRPr/>
              </a:pPr>
              <a:t>12/17/2024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3A195-52F6-454F-95DB-D21A272FD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93E27-C7E5-4FC4-BEA6-F3ABDE68461D}" type="datetimeFigureOut">
              <a:rPr lang="en-US"/>
              <a:pPr>
                <a:defRPr/>
              </a:pPr>
              <a:t>12/17/2024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A836A-A074-4DAC-8FFD-59AE38028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DE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6" descr="http://lux-investor.com/wp-content/uploads/2015/12/969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3905250"/>
            <a:ext cx="33337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0" descr="http://agd482.com.ua/sites/agd482.com.ua/files/bootstrap/yal.pn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5334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3A9545-977B-4080-B19A-712D7B11F931}" type="datetimeFigureOut">
              <a:rPr lang="en-US"/>
              <a:pPr>
                <a:defRPr/>
              </a:pPr>
              <a:t>12/17/2024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A83739-A198-4B8B-926C-7ED58065D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300" name="AutoShape 12" descr="https://sites.google.com/site/sch8nvkz/_/rsrc/1468761213725/novosti/skoro-sk-novyj-god/pozdravlaemvseh-vseh-vseh/95132638_3807717_0_9dbf6_b8b4a451_orig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302" name="AutoShape 14" descr="https://sites.google.com/site/sch8nvkz/_/rsrc/1468761213725/novosti/skoro-sk-novyj-god/pozdravlaemvseh-vseh-vseh/95132638_3807717_0_9dbf6_b8b4a451_orig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304" name="AutoShape 16" descr="https://sites.google.com/site/sch8nvkz/_/rsrc/1468761213725/novosti/skoro-sk-novyj-god/pozdravlaemvseh-vseh-vseh/95132638_3807717_0_9dbf6_b8b4a451_orig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310" name="AutoShape 22" descr="https://img-fotki.yandex.ru/get/15567/128617080.b3b/0_11dea8_58d5b484_S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312" name="AutoShape 24" descr="https://img-fotki.yandex.ru/get/15567/128617080.b3b/0_11dea8_58d5b484_S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314" name="AutoShape 26" descr="https://img-fotki.yandex.ru/get/15567/128617080.b3b/0_11dea8_58d5b484_S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320" name="AutoShape 32" descr="https://img-fotki.yandex.ru/get/67577/112265771.946/0_c97e5_e24f665e_L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322" name="AutoShape 34" descr="https://img-fotki.yandex.ru/get/67577/112265771.946/0_c97e5_e24f665e_L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324" name="AutoShape 36" descr="http://stockfresh.com/thumbs/alexbannykh/2353913_natale-regali-vettore-clip-arte-bag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330" name="AutoShape 42" descr="https://img-fotki.yandex.ru/get/9831/137293384.e2/0_130fa3_839921d5_XL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2340" name="AutoShape 52" descr="https://23.img.avito.st/640x480/2140741823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61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cdn01.ru/files/users/images/44/8f/448fe369c9c44d89637a409d4e402eb8.gif-" TargetMode="External"/><Relationship Id="rId13" Type="http://schemas.openxmlformats.org/officeDocument/2006/relationships/hyperlink" Target="http://thebester.ru/uploads/images/00/83/72/2013/01/02/490116ded2.jpg" TargetMode="External"/><Relationship Id="rId18" Type="http://schemas.openxmlformats.org/officeDocument/2006/relationships/hyperlink" Target="www.shkola-abv.ru" TargetMode="External"/><Relationship Id="rId3" Type="http://schemas.openxmlformats.org/officeDocument/2006/relationships/hyperlink" Target="http://agd482.com.ua/sites/agd482.com.ua/files/bootstrap/yal.png" TargetMode="External"/><Relationship Id="rId7" Type="http://schemas.openxmlformats.org/officeDocument/2006/relationships/hyperlink" Target="http://www.capricespb.ru/images/tours/shkolnye/moskva/moskva_ng15.jpg-" TargetMode="External"/><Relationship Id="rId12" Type="http://schemas.openxmlformats.org/officeDocument/2006/relationships/hyperlink" Target="http://prostoloca.ru/wp-content/uploads/2014/12/&#1085;&#1086;&#1074;&#1086;&#1075;&#1086;&#1076;&#1085;&#1080;&#1077;-&#1090;&#1088;&#1072;&#1076;&#1080;&#1094;&#1080;&#1080;-&#1088;&#1072;&#1079;&#1085;&#1099;&#1093;-&#1089;&#1090;&#1088;&#1072;&#1085;4.jpg" TargetMode="External"/><Relationship Id="rId17" Type="http://schemas.openxmlformats.org/officeDocument/2006/relationships/image" Target="../media/image19.png"/><Relationship Id="rId2" Type="http://schemas.openxmlformats.org/officeDocument/2006/relationships/hyperlink" Target="http://arstyle.org/uploads/posts/2009-12/1262084950_1258564212_zz10045.jpg" TargetMode="External"/><Relationship Id="rId16" Type="http://schemas.openxmlformats.org/officeDocument/2006/relationships/hyperlink" Target="http://100-faktov.ru/100-interesnyx-faktov-pro-novyj-god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e-actor.net/events/6890-new-years-facts.html" TargetMode="External"/><Relationship Id="rId11" Type="http://schemas.openxmlformats.org/officeDocument/2006/relationships/hyperlink" Target="http://plurrimi.com/img/facts/new_year8_id39.jpg" TargetMode="External"/><Relationship Id="rId5" Type="http://schemas.openxmlformats.org/officeDocument/2006/relationships/hyperlink" Target="http://kartinkiprazdnik.ru/wp-content/uploads/2014/12/snegurochka-risovannaya2.png" TargetMode="External"/><Relationship Id="rId15" Type="http://schemas.openxmlformats.org/officeDocument/2006/relationships/hyperlink" Target="http://plurrimi.com/fact/39" TargetMode="External"/><Relationship Id="rId10" Type="http://schemas.openxmlformats.org/officeDocument/2006/relationships/hyperlink" Target="http://plurrimi.com/img/facts/new_year7_id39.jpg" TargetMode="External"/><Relationship Id="rId4" Type="http://schemas.openxmlformats.org/officeDocument/2006/relationships/hyperlink" Target="http://lux-investor.com/wp-content/uploads/2015/12/969.png" TargetMode="External"/><Relationship Id="rId9" Type="http://schemas.openxmlformats.org/officeDocument/2006/relationships/hyperlink" Target="http://plurrimi.com/img/facts/new_year5_id39.jpg" TargetMode="External"/><Relationship Id="rId14" Type="http://schemas.openxmlformats.org/officeDocument/2006/relationships/hyperlink" Target="http://img-fotki.yandex.ru/get/6615/47407354.884/0_10143f_12bf2400_orig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1905000"/>
            <a:ext cx="4724400" cy="990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Интересные факты </a:t>
            </a:r>
            <a:b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 Новый год</a:t>
            </a:r>
            <a:b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400" b="1" dirty="0" smtClean="0">
                <a:latin typeface="Monotype Corsiva" pitchFamily="66" charset="0"/>
              </a:rPr>
              <a:t>(классный час для учащихся 4 класса)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4338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228600" y="6356350"/>
            <a:ext cx="87630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Лукяненко Э.А., учитель начальных классов МКОУ СОШ № 256 ГО ЗАТО г.Фокино Приморского края</a:t>
            </a:r>
            <a:endParaRPr lang="en-US" sz="14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>
            <a:spLocks noGrp="1"/>
          </p:cNvSpPr>
          <p:nvPr>
            <p:ph idx="1"/>
          </p:nvPr>
        </p:nvSpPr>
        <p:spPr>
          <a:xfrm>
            <a:off x="609600" y="762000"/>
            <a:ext cx="8229600" cy="4525963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Первым решил ввести обычай украшать ёлку к Новому году Петр I, но обычай не прижился почти на 100 лет. Только в 1852 году в России появилась первая публичная ёлка. </a:t>
            </a:r>
          </a:p>
        </p:txBody>
      </p:sp>
      <p:pic>
        <p:nvPicPr>
          <p:cNvPr id="13315" name="Picture 2" descr="http://www.capricespb.ru/images/tours/shkolnye/moskva/moskva_n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3048000"/>
            <a:ext cx="5486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4525963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Самая большая ёлка была установлена в Мехико, а также она попала в книгу рекордов Гиннеса в 2010 году. Это поистине гигантская ёлка,  её высота - 110 метров. 110 метров - это чуть больше чем 40 этажей.</a:t>
            </a:r>
          </a:p>
        </p:txBody>
      </p:sp>
      <p:pic>
        <p:nvPicPr>
          <p:cNvPr id="14339" name="Picture 2" descr="http://plurrimi.com/img/facts/new_year5_id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3048000"/>
            <a:ext cx="51435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839200" cy="114300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Почему дарят подарки на Новый Год? </a:t>
            </a: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2362200"/>
          </a:xfrm>
        </p:spPr>
        <p:txBody>
          <a:bodyPr/>
          <a:lstStyle/>
          <a:p>
            <a:pPr algn="just" eaLnBrk="1" hangingPunct="1"/>
            <a:r>
              <a:rPr lang="ru-RU" sz="2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Ответ на этот вопрос скрывается в древних племенах и их обычаях. Раньше было принято дарить подарки Богам для того, чтобы их задобрить. Древние греки преподносили множество различных подарков от простых вещей и до людей.</a:t>
            </a:r>
          </a:p>
        </p:txBody>
      </p:sp>
      <p:pic>
        <p:nvPicPr>
          <p:cNvPr id="15364" name="Picture 2" descr="http://plurrimi.com/img/facts/new_year7_id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429000"/>
            <a:ext cx="525303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458200" cy="4572000"/>
          </a:xfrm>
        </p:spPr>
        <p:txBody>
          <a:bodyPr rtlCol="0">
            <a:normAutofit fontScale="92500" lnSpcReduction="20000"/>
          </a:bodyPr>
          <a:lstStyle/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древнем Египте также было принято поздравлять не только добрым словом, но и подарком. Всё это делалось ради реки Нил, которая снабжала египтян почти всем. Позже этот обычай стали применять в древнем Риме. Там подарок являлся некой взяткой. Но уже тогда было принято что-то дарить, особенно императору.</a:t>
            </a:r>
          </a:p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Так впоследствии подарок на Новый Год стал чем-то обыденным, нормальным. Люди начали дарить подарки просто так. Во-первых, это приятно, а во-вторых, этому</a:t>
            </a:r>
          </a:p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обычаю уже множество лет. Сегодня   люди</a:t>
            </a:r>
          </a:p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дарят подарки, получают подарки. Уже сложно</a:t>
            </a:r>
          </a:p>
          <a:p>
            <a:pPr algn="just" eaLnBrk="1" fontAlgn="auto" hangingPunct="1">
              <a:lnSpc>
                <a:spcPct val="11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представить   Новый Год без подарков.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2"/>
          <p:cNvSpPr>
            <a:spLocks noGrp="1"/>
          </p:cNvSpPr>
          <p:nvPr>
            <p:ph idx="1"/>
          </p:nvPr>
        </p:nvSpPr>
        <p:spPr>
          <a:xfrm>
            <a:off x="304800" y="1066800"/>
            <a:ext cx="8229600" cy="2971800"/>
          </a:xfrm>
        </p:spPr>
        <p:txBody>
          <a:bodyPr/>
          <a:lstStyle/>
          <a:p>
            <a:pPr eaLnBrk="1" hangingPunct="1"/>
            <a:r>
              <a:rPr lang="ru-RU" sz="2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Сначала ёлки украшали разными фруктами,  орехами, печеньем. Такие украшение впервые появились в Германии. После этого они намного изменились. В годы войны игрушки делали из ваты и прочих подручных материалов. Но потом их стали производит как целый новый рынок. Сейчас их можно встретить на любой вкус и цвет.</a:t>
            </a:r>
          </a:p>
        </p:txBody>
      </p:sp>
      <p:pic>
        <p:nvPicPr>
          <p:cNvPr id="17411" name="Picture 2" descr="http://plurrimi.com/img/facts/new_year8_id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3886200"/>
            <a:ext cx="2895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Содержимое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2286000"/>
          </a:xfrm>
        </p:spPr>
        <p:txBody>
          <a:bodyPr/>
          <a:lstStyle/>
          <a:p>
            <a:pPr eaLnBrk="1" hangingPunct="1"/>
            <a:r>
              <a:rPr lang="ru-RU" sz="26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Одним из старейших обычаев считается новогодний фейерверк. Традиция с фейерверками и хлопушками пришла из Азии. Идея состоит в том, что чем громче и ярче – тем сильнее отпугнёшь злых духов. </a:t>
            </a:r>
          </a:p>
        </p:txBody>
      </p:sp>
      <p:pic>
        <p:nvPicPr>
          <p:cNvPr id="18435" name="Picture 2" descr="http://prostoloca.ru/wp-content/uploads/2014/12/%D0%BD%D0%BE%D0%B2%D0%BE%D0%B3%D0%BE%D0%B4%D0%BD%D0%B8%D0%B5-%D1%82%D1%80%D0%B0%D0%B4%D0%B8%D1%86%D0%B8%D0%B8-%D1%80%D0%B0%D0%B7%D0%BD%D1%8B%D1%85-%D1%81%D1%82%D1%80%D0%B0%D0%BD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2971800"/>
            <a:ext cx="56388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Снеговика начали лепить в XIX веке с непременными атрибутами – ведром на голове, метлой и носом-морковкой.</a:t>
            </a:r>
          </a:p>
        </p:txBody>
      </p:sp>
      <p:sp>
        <p:nvSpPr>
          <p:cNvPr id="29698" name="AutoShape 4" descr="https://ru-static.z-dn.net/files/d1e/8d71228e4828def8c4a6abd27f47d37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699" name="AutoShape 6" descr="https://botan.cc/prepod/_bloks/pic/hx26uan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9700" name="Picture 8" descr="http://img-fotki.yandex.ru/get/6615/47407354.884/0_10143f_12bf2400_or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286000"/>
            <a:ext cx="364966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Слова песни «В лесу родилась ёлочка» были написаны Раисой Кудашёвой в 1903-м году. Стихотворение «Ёлочка» было опубликовано в рождественском выпуске журнала «Малютка». А через два года, благодаря композитору Леониду Бекману, стихотворение превратилось в песню. </a:t>
            </a:r>
          </a:p>
        </p:txBody>
      </p:sp>
      <p:pic>
        <p:nvPicPr>
          <p:cNvPr id="20483" name="Picture 5" descr="http://thebester.ru/uploads/images/00/83/72/2013/01/02/490116de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200400"/>
            <a:ext cx="34290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http://cdn01.ru/files/users/images/44/8f/448fe369c9c44d89637a409d4e402eb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990600"/>
            <a:ext cx="5105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8229600" cy="838200"/>
          </a:xfrm>
        </p:spPr>
        <p:txBody>
          <a:bodyPr/>
          <a:lstStyle/>
          <a:p>
            <a:pPr eaLnBrk="1" hangingPunct="1"/>
            <a:r>
              <a:rPr lang="ru-RU" sz="2400" smtClean="0"/>
              <a:t>Интернет-ресурсы: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838200"/>
            <a:ext cx="8991600" cy="3581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1200" smtClean="0">
                <a:hlinkClick r:id="rId2"/>
              </a:rPr>
              <a:t>http://arstyle.org/uploads/posts/2009-12/1262084950_1258564212_zz10045.jpg</a:t>
            </a:r>
            <a:r>
              <a:rPr lang="ru-RU" sz="1200" smtClean="0"/>
              <a:t> -фон 1 слайда</a:t>
            </a:r>
          </a:p>
          <a:p>
            <a:pPr eaLnBrk="1" hangingPunct="1">
              <a:lnSpc>
                <a:spcPct val="80000"/>
              </a:lnSpc>
            </a:pPr>
            <a:r>
              <a:rPr lang="ru-RU" sz="1200" smtClean="0">
                <a:hlinkClick r:id="rId3"/>
              </a:rPr>
              <a:t>http://agd482.com.ua/sites/agd482.com.ua/files/bootstrap/yal.png</a:t>
            </a:r>
            <a:r>
              <a:rPr lang="ru-RU" sz="1200" smtClean="0"/>
              <a:t> - бордюр для фона</a:t>
            </a:r>
          </a:p>
          <a:p>
            <a:pPr eaLnBrk="1" hangingPunct="1">
              <a:lnSpc>
                <a:spcPct val="80000"/>
              </a:lnSpc>
            </a:pPr>
            <a:r>
              <a:rPr lang="ru-RU" sz="1200" smtClean="0">
                <a:hlinkClick r:id="rId4"/>
              </a:rPr>
              <a:t>http://lux-investor.com/wp content/uploads/2015/12/969.png</a:t>
            </a:r>
            <a:r>
              <a:rPr lang="ru-RU" sz="1200" smtClean="0"/>
              <a:t> - Дед Мороз для фона</a:t>
            </a:r>
          </a:p>
          <a:p>
            <a:pPr eaLnBrk="1" hangingPunct="1">
              <a:lnSpc>
                <a:spcPct val="80000"/>
              </a:lnSpc>
            </a:pPr>
            <a:r>
              <a:rPr lang="ru-RU" sz="1200" smtClean="0"/>
              <a:t> </a:t>
            </a:r>
            <a:r>
              <a:rPr lang="en-US" sz="1200" smtClean="0">
                <a:hlinkClick r:id="rId5"/>
              </a:rPr>
              <a:t>http://kartinkiprazdnik.ru/wp-content/uploads/2014/12/snegurochka-risovannaya2.png</a:t>
            </a:r>
            <a:r>
              <a:rPr lang="ru-RU" sz="1200" smtClean="0"/>
              <a:t> - Снегурочка                        </a:t>
            </a:r>
          </a:p>
          <a:p>
            <a:pPr eaLnBrk="1" hangingPunct="1">
              <a:lnSpc>
                <a:spcPct val="80000"/>
              </a:lnSpc>
            </a:pPr>
            <a:r>
              <a:rPr lang="en-US" sz="1200" smtClean="0">
                <a:hlinkClick r:id="rId6"/>
              </a:rPr>
              <a:t>http://re-actor.net/events/6890-new-years-facts.html</a:t>
            </a:r>
            <a:r>
              <a:rPr lang="ru-RU" sz="1200" smtClean="0"/>
              <a:t> - дом Деда Мороза</a:t>
            </a:r>
          </a:p>
          <a:p>
            <a:pPr eaLnBrk="1" hangingPunct="1">
              <a:lnSpc>
                <a:spcPct val="80000"/>
              </a:lnSpc>
            </a:pPr>
            <a:r>
              <a:rPr lang="en-US" sz="1200" smtClean="0">
                <a:hlinkClick r:id="rId7"/>
              </a:rPr>
              <a:t>http://www.capricespb.ru/images/tours/shkolnye/moskva/moskva_ng15.jpg</a:t>
            </a:r>
            <a:r>
              <a:rPr lang="ru-RU" sz="1200" smtClean="0">
                <a:hlinkClick r:id="rId7"/>
              </a:rPr>
              <a:t>-</a:t>
            </a:r>
            <a:r>
              <a:rPr lang="ru-RU" sz="1200" smtClean="0"/>
              <a:t> елка в Москве</a:t>
            </a:r>
          </a:p>
          <a:p>
            <a:pPr eaLnBrk="1" hangingPunct="1">
              <a:lnSpc>
                <a:spcPct val="80000"/>
              </a:lnSpc>
            </a:pPr>
            <a:r>
              <a:rPr lang="en-US" sz="1200" smtClean="0">
                <a:hlinkClick r:id="rId8"/>
              </a:rPr>
              <a:t>http://cdn01.ru/files/users/images/44/8f/448fe369c9c44d89637a409d4e402eb8.gif</a:t>
            </a:r>
            <a:r>
              <a:rPr lang="ru-RU" sz="1200" smtClean="0">
                <a:hlinkClick r:id="rId8"/>
              </a:rPr>
              <a:t>-</a:t>
            </a:r>
            <a:r>
              <a:rPr lang="ru-RU" sz="1200" smtClean="0"/>
              <a:t> открытка</a:t>
            </a:r>
            <a:endParaRPr lang="ru-RU" sz="1200" smtClean="0">
              <a:latin typeface="Arial" charset="0"/>
            </a:endParaRPr>
          </a:p>
          <a:p>
            <a:pPr eaLnBrk="1" hangingPunct="1"/>
            <a:r>
              <a:rPr lang="en-US" sz="1200" smtClean="0">
                <a:latin typeface="Times New Roman" pitchFamily="18" charset="0"/>
                <a:cs typeface="Times New Roman" pitchFamily="18" charset="0"/>
                <a:hlinkClick r:id="rId9"/>
              </a:rPr>
              <a:t>http://plurrimi.com/img/facts/new_year5_id39.jpg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 - самая высокая елка</a:t>
            </a:r>
          </a:p>
          <a:p>
            <a:pPr eaLnBrk="1" hangingPunct="1"/>
            <a:r>
              <a:rPr lang="en-US" sz="1200" smtClean="0">
                <a:latin typeface="Times New Roman" pitchFamily="18" charset="0"/>
                <a:cs typeface="Times New Roman" pitchFamily="18" charset="0"/>
                <a:hlinkClick r:id="rId10"/>
              </a:rPr>
              <a:t>http://plurrimi.com/img/facts/new_year7_id39.jpg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 - подарки</a:t>
            </a:r>
          </a:p>
          <a:p>
            <a:pPr eaLnBrk="1" hangingPunct="1"/>
            <a:r>
              <a:rPr lang="en-US" sz="1200" smtClean="0">
                <a:latin typeface="Times New Roman" pitchFamily="18" charset="0"/>
                <a:cs typeface="Times New Roman" pitchFamily="18" charset="0"/>
                <a:hlinkClick r:id="rId11"/>
              </a:rPr>
              <a:t>http://plurrimi.com/img/facts/new_year8_id39.jpg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 - ёлочная игрушка</a:t>
            </a:r>
          </a:p>
          <a:p>
            <a:pPr eaLnBrk="1" hangingPunct="1"/>
            <a:r>
              <a:rPr lang="en-US" sz="1200" smtClean="0">
                <a:latin typeface="Times New Roman" pitchFamily="18" charset="0"/>
                <a:cs typeface="Times New Roman" pitchFamily="18" charset="0"/>
                <a:hlinkClick r:id="rId12"/>
              </a:rPr>
              <a:t>http://prostoloca.ru/wp-content/uploads/2014/12/</a:t>
            </a:r>
            <a:r>
              <a:rPr lang="ru-RU" sz="1200" smtClean="0">
                <a:latin typeface="Times New Roman" pitchFamily="18" charset="0"/>
                <a:cs typeface="Times New Roman" pitchFamily="18" charset="0"/>
                <a:hlinkClick r:id="rId12"/>
              </a:rPr>
              <a:t>новогодние-традиции-разных-стран4.</a:t>
            </a:r>
            <a:r>
              <a:rPr lang="en-US" sz="1200" smtClean="0">
                <a:latin typeface="Times New Roman" pitchFamily="18" charset="0"/>
                <a:cs typeface="Times New Roman" pitchFamily="18" charset="0"/>
                <a:hlinkClick r:id="rId12"/>
              </a:rPr>
              <a:t>jpg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 - фейерверк </a:t>
            </a:r>
          </a:p>
          <a:p>
            <a:pPr eaLnBrk="1" hangingPunct="1"/>
            <a:r>
              <a:rPr lang="en-US" sz="1200" smtClean="0">
                <a:latin typeface="Times New Roman" pitchFamily="18" charset="0"/>
                <a:cs typeface="Times New Roman" pitchFamily="18" charset="0"/>
                <a:hlinkClick r:id="rId13"/>
              </a:rPr>
              <a:t>http://thebester.ru/uploads/images/00/83/72/2013/01/02/490116ded2.jpg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 - иллюстрация с песней</a:t>
            </a:r>
            <a:r>
              <a:rPr lang="ru-RU" sz="12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«В лесу родилась ёлочка» </a:t>
            </a:r>
          </a:p>
          <a:p>
            <a:pPr eaLnBrk="1" hangingPunct="1"/>
            <a:r>
              <a:rPr lang="en-US" sz="1200" smtClean="0">
                <a:latin typeface="Times New Roman" pitchFamily="18" charset="0"/>
                <a:cs typeface="Times New Roman" pitchFamily="18" charset="0"/>
                <a:hlinkClick r:id="rId14"/>
              </a:rPr>
              <a:t>http://img-fotki.yandex.ru/get/6615/47407354.884/0_10143f_12bf2400_orig.png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 - снеговик</a:t>
            </a:r>
          </a:p>
          <a:p>
            <a:pPr eaLnBrk="1" hangingPunct="1"/>
            <a:r>
              <a:rPr lang="ru-RU" sz="1200" smtClean="0">
                <a:latin typeface="Times New Roman" pitchFamily="18" charset="0"/>
                <a:cs typeface="Times New Roman" pitchFamily="18" charset="0"/>
                <a:hlinkClick r:id="rId6"/>
              </a:rPr>
              <a:t>Информация про интересные новогодние факты: </a:t>
            </a:r>
          </a:p>
          <a:p>
            <a:pPr eaLnBrk="1" hangingPunct="1"/>
            <a:r>
              <a:rPr lang="ru-RU" sz="120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sz="1200" smtClean="0">
                <a:latin typeface="Times New Roman" pitchFamily="18" charset="0"/>
                <a:cs typeface="Times New Roman" pitchFamily="18" charset="0"/>
                <a:hlinkClick r:id="rId6"/>
              </a:rPr>
              <a:t>http://re-actor.net/events/6890-new-years-facts.html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Char char="-"/>
            </a:pPr>
            <a:r>
              <a:rPr lang="en-US" sz="1200" smtClean="0">
                <a:latin typeface="Times New Roman" pitchFamily="18" charset="0"/>
                <a:cs typeface="Times New Roman" pitchFamily="18" charset="0"/>
                <a:hlinkClick r:id="rId15"/>
              </a:rPr>
              <a:t>http://plurrimi.com/fact/39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1" hangingPunct="1">
              <a:buFontTx/>
              <a:buChar char="-"/>
            </a:pPr>
            <a:r>
              <a:rPr lang="en-US" sz="1200" smtClean="0">
                <a:latin typeface="Times New Roman" pitchFamily="18" charset="0"/>
                <a:cs typeface="Times New Roman" pitchFamily="18" charset="0"/>
                <a:hlinkClick r:id="rId16"/>
              </a:rPr>
              <a:t>http://100-faktov.ru/100-interesnyx-faktov-pro-novyj-god/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smtClean="0"/>
          </a:p>
        </p:txBody>
      </p:sp>
      <p:pic>
        <p:nvPicPr>
          <p:cNvPr id="32773" name="Picture 6" descr="Эмблема круг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257800" y="5181600"/>
            <a:ext cx="769938" cy="755650"/>
          </a:xfrm>
          <a:prstGeom prst="rect">
            <a:avLst/>
          </a:prstGeom>
          <a:noFill/>
          <a:ln w="3175">
            <a:miter lim="800000"/>
            <a:headEnd/>
            <a:tailEnd/>
          </a:ln>
        </p:spPr>
      </p:pic>
      <p:sp>
        <p:nvSpPr>
          <p:cNvPr id="32772" name="Прямоугольник 2"/>
          <p:cNvSpPr>
            <a:spLocks noChangeArrowheads="1"/>
          </p:cNvSpPr>
          <p:nvPr/>
        </p:nvSpPr>
        <p:spPr bwMode="auto">
          <a:xfrm>
            <a:off x="6172200" y="6248400"/>
            <a:ext cx="27019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https://vk.com/shkola_abv</a:t>
            </a:r>
            <a:endParaRPr lang="en-US">
              <a:ea typeface="Times New Roman" pitchFamily="18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2354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6172200" y="5257800"/>
            <a:ext cx="24622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 b="1">
                <a:solidFill>
                  <a:srgbClr val="FF3399"/>
                </a:solidFill>
                <a:cs typeface="Times New Roman" pitchFamily="18" charset="0"/>
              </a:rPr>
              <a:t>сайт «Школа АБВ»</a:t>
            </a:r>
            <a:endParaRPr lang="ru-RU" sz="600"/>
          </a:p>
          <a:p>
            <a:pPr eaLnBrk="0" hangingPunct="0"/>
            <a:r>
              <a:rPr lang="en-US" sz="2000" i="1">
                <a:solidFill>
                  <a:srgbClr val="0000FF"/>
                </a:solidFill>
                <a:cs typeface="Times New Roman" pitchFamily="18" charset="0"/>
                <a:hlinkClick r:id="rId18"/>
              </a:rPr>
              <a:t>www</a:t>
            </a:r>
            <a:r>
              <a:rPr lang="ru-RU" sz="2000" i="1">
                <a:solidFill>
                  <a:srgbClr val="0000FF"/>
                </a:solidFill>
                <a:cs typeface="Times New Roman" pitchFamily="18" charset="0"/>
                <a:hlinkClick r:id="rId18"/>
              </a:rPr>
              <a:t>.</a:t>
            </a:r>
            <a:r>
              <a:rPr lang="en-US" sz="2000" i="1">
                <a:solidFill>
                  <a:srgbClr val="0000FF"/>
                </a:solidFill>
                <a:cs typeface="Times New Roman" pitchFamily="18" charset="0"/>
                <a:hlinkClick r:id="rId18"/>
              </a:rPr>
              <a:t>shkola</a:t>
            </a:r>
            <a:r>
              <a:rPr lang="ru-RU" sz="2000" i="1">
                <a:solidFill>
                  <a:srgbClr val="0000FF"/>
                </a:solidFill>
                <a:cs typeface="Times New Roman" pitchFamily="18" charset="0"/>
                <a:hlinkClick r:id="rId18"/>
              </a:rPr>
              <a:t>-</a:t>
            </a:r>
            <a:r>
              <a:rPr lang="en-US" sz="2000" i="1">
                <a:solidFill>
                  <a:srgbClr val="0000FF"/>
                </a:solidFill>
                <a:cs typeface="Times New Roman" pitchFamily="18" charset="0"/>
                <a:hlinkClick r:id="rId18"/>
              </a:rPr>
              <a:t>abv</a:t>
            </a:r>
            <a:r>
              <a:rPr lang="ru-RU" sz="2000" i="1">
                <a:solidFill>
                  <a:srgbClr val="0000FF"/>
                </a:solidFill>
                <a:cs typeface="Times New Roman" pitchFamily="18" charset="0"/>
                <a:hlinkClick r:id="rId18"/>
              </a:rPr>
              <a:t>.</a:t>
            </a:r>
            <a:r>
              <a:rPr lang="en-US" sz="2000" i="1">
                <a:solidFill>
                  <a:srgbClr val="0000FF"/>
                </a:solidFill>
                <a:cs typeface="Times New Roman" pitchFamily="18" charset="0"/>
                <a:hlinkClick r:id="rId18"/>
              </a:rPr>
              <a:t>ru</a:t>
            </a:r>
            <a:endParaRPr lang="ru-RU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3879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>
          <a:xfrm>
            <a:off x="685800" y="838200"/>
            <a:ext cx="7848600" cy="579120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z="2400" smtClean="0"/>
              <a:t>     </a:t>
            </a:r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Пожалуй, Новый год — самый любимый праздник в нашей стране, когда и стар, и млад радуется смене года, когда всё вокруг такое яркое и праздничное, нарядное. Способов отпраздновать Новый год существует множество, но сегодня мы поговорим об интересных фактах касательно этого праздника.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>
          <a:xfrm>
            <a:off x="533400" y="685800"/>
            <a:ext cx="7924800" cy="4525963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Руси Новый год отмечали 1 марта – в X — XV веках, 1 сентября – с 1348 года после Собора в Москве, а с 1700 года по указу Петра I перенесли на 1 января. В результате, к настоящему времени Новый год стал плотной смесью традиций древнеславянских, христианских, западноевропейских и восточных.  </a:t>
            </a:r>
          </a:p>
        </p:txBody>
      </p:sp>
      <p:pic>
        <p:nvPicPr>
          <p:cNvPr id="6147" name="Picture 2" descr="http://re-actor.net/uploads/posts/2012-12/1356981017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3657600"/>
            <a:ext cx="2895600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>
          <a:xfrm>
            <a:off x="381000" y="838200"/>
            <a:ext cx="8001000" cy="56388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Первое появление Санта-Клауса произошло в 1822 году в Соединенных Штатах Америки. Позже славянские народы скопировали Санту и сделали "нашего" Деда Мороза.</a:t>
            </a:r>
          </a:p>
          <a:p>
            <a:pPr eaLnBrk="1" hangingPunct="1"/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Дед Мороз впервые упоминается в 1840-м году, как персонаж «Сказок дедушки Иринея» Одоевского. А корни «носителя мороза» уходят еще в славянскую мифологию.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4525963"/>
          </a:xfrm>
        </p:spPr>
        <p:txBody>
          <a:bodyPr/>
          <a:lstStyle/>
          <a:p>
            <a:pPr algn="just" eaLnBrk="1" hangingPunct="1"/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Снегурочка и Дед Мороз появились у нас в 20 веке. Первое появление дуэта на празднике состоялось в 1937-м году. </a:t>
            </a:r>
          </a:p>
          <a:p>
            <a:pPr algn="just" eaLnBrk="1" hangingPunct="1"/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Официально день рождения главного персонажа Нового года празднуют 18 ноября. </a:t>
            </a:r>
          </a:p>
          <a:p>
            <a:pPr algn="just"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8195" name="Picture 2" descr="http://re-actor.net/uploads/posts/2012-12/1356981826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581400"/>
            <a:ext cx="432276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8" descr="http://kartinkiprazdnik.ru/wp-content/uploads/2014/12/snegurochka-risovannaya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9850" y="2590800"/>
            <a:ext cx="272415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228600" y="838200"/>
            <a:ext cx="8382000" cy="26670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 Снегурочки был придуман в России. Так Санта не имеет никакой помощницы. Только у нашего Деда Мороза есть Снегурочка. </a:t>
            </a:r>
          </a:p>
          <a:p>
            <a:pPr algn="just" eaLnBrk="1" hangingPunct="1"/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Родиной Снегурочки считается село Щелыково, неподалеку от Костромы, где находится 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усадьба А.Н.Островского,  который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написал по мотивам русских народных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сказок  «Снегурочку».</a:t>
            </a:r>
          </a:p>
          <a:p>
            <a:pPr algn="just" eaLnBrk="1" hangingPunct="1"/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Родилась официально она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в ночь с четвёртого на</a:t>
            </a:r>
          </a:p>
          <a:p>
            <a:pPr algn="just"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пятое апреля. </a:t>
            </a:r>
          </a:p>
          <a:p>
            <a:pPr eaLnBrk="1" hangingPunct="1"/>
            <a:endParaRPr lang="ru-RU" sz="2800" b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России у Деда Мороза целых три дома: в Архангельске (с конца 1980-х), Чунозерской усадьбе (с 1995-го) и Великом Устюге (с 1998-го). Недавно дом Деда Мороза появился ещё и в Мурманске. Еще одним, более виртуальным домом, называют Северный полюс. </a:t>
            </a:r>
          </a:p>
        </p:txBody>
      </p:sp>
      <p:pic>
        <p:nvPicPr>
          <p:cNvPr id="10243" name="Picture 4" descr="http://re-actor.net/uploads/posts/2012-12/1356981021_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http://re-actor.net/uploads/posts/2012-12/1356981040_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1" descr="http://totdom77.ru/totdom/wp-content/uploads/2015/12/dm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8250" y="3352800"/>
            <a:ext cx="46799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305800" cy="4525963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Традиция украшать ёлку впервые появилась на территории современной Германии ещё в Средневековье</a:t>
            </a:r>
            <a:r>
              <a:rPr lang="ru-RU" sz="2800" b="1" smtClean="0">
                <a:solidFill>
                  <a:srgbClr val="0070C0"/>
                </a:solidFill>
              </a:rPr>
              <a:t>. </a:t>
            </a:r>
          </a:p>
          <a:p>
            <a:pPr eaLnBrk="1" hangingPunct="1"/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Обычай наряжать ёлку был ввезен в Россию  с Европы. Так сложилось что люди с давних времен верили, что души людей переселяются в деревья. Души могут быть как добрые, так и злые. Именно поэтому принято украшать ёлку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на Новый Год,  чтобы задобрить духа.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2"/>
          <p:cNvSpPr>
            <a:spLocks noGrp="1"/>
          </p:cNvSpPr>
          <p:nvPr>
            <p:ph idx="1"/>
          </p:nvPr>
        </p:nvSpPr>
        <p:spPr>
          <a:xfrm>
            <a:off x="304800" y="685800"/>
            <a:ext cx="8229600" cy="4525963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 почему же ёлка? Ель остается зелёной на протяжение всего года. Наши предки верили, что деревья, которые круглый год остаются зелёными - это любимчики Бога Солнца. Бог Солнца считался главным Богом во многих 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культурах. Поэтому выбор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остановился на них.</a:t>
            </a:r>
          </a:p>
        </p:txBody>
      </p:sp>
      <p:pic>
        <p:nvPicPr>
          <p:cNvPr id="12291" name="Picture 2" descr="http://plurrimi.com/img/facts/new_year2_id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3505200"/>
            <a:ext cx="4724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767</Words>
  <Application>Microsoft Office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Monotype Corsiva</vt:lpstr>
      <vt:lpstr>Times New Roman</vt:lpstr>
      <vt:lpstr>Office Theme</vt:lpstr>
      <vt:lpstr>Office Theme</vt:lpstr>
      <vt:lpstr>Office Theme</vt:lpstr>
      <vt:lpstr>Интересные факты  про Новый год  (классный час для учащихся 4 класса)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Почему дарят подарки на Новый Год? </vt:lpstr>
      <vt:lpstr>Слайд 13</vt:lpstr>
      <vt:lpstr>Слайд 14</vt:lpstr>
      <vt:lpstr>Слайд 15</vt:lpstr>
      <vt:lpstr>Слайд 16</vt:lpstr>
      <vt:lpstr>Слайд 17</vt:lpstr>
      <vt:lpstr>Слайд 18</vt:lpstr>
      <vt:lpstr>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Интересные факты  про Новый год  (классный час для учащихся 4 класса)</dc:title>
  <dc:creator>User</dc:creator>
  <cp:lastModifiedBy>Берюхов</cp:lastModifiedBy>
  <cp:revision>28</cp:revision>
  <dcterms:created xsi:type="dcterms:W3CDTF">2016-12-15T23:43:38Z</dcterms:created>
  <dcterms:modified xsi:type="dcterms:W3CDTF">2024-12-17T14:07:50Z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1674356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