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6" r:id="rId5"/>
    <p:sldId id="305" r:id="rId6"/>
    <p:sldId id="292" r:id="rId7"/>
    <p:sldId id="306" r:id="rId8"/>
    <p:sldId id="307" r:id="rId9"/>
    <p:sldId id="295" r:id="rId10"/>
    <p:sldId id="296" r:id="rId11"/>
    <p:sldId id="313" r:id="rId12"/>
    <p:sldId id="293" r:id="rId13"/>
    <p:sldId id="308" r:id="rId14"/>
    <p:sldId id="297" r:id="rId15"/>
    <p:sldId id="310" r:id="rId16"/>
    <p:sldId id="299" r:id="rId17"/>
    <p:sldId id="311" r:id="rId18"/>
    <p:sldId id="312" r:id="rId19"/>
    <p:sldId id="298" r:id="rId20"/>
    <p:sldId id="314" r:id="rId21"/>
    <p:sldId id="315" r:id="rId22"/>
    <p:sldId id="300" r:id="rId23"/>
    <p:sldId id="289" r:id="rId24"/>
    <p:sldId id="319" r:id="rId25"/>
    <p:sldId id="320" r:id="rId26"/>
    <p:sldId id="321" r:id="rId27"/>
    <p:sldId id="322" r:id="rId28"/>
    <p:sldId id="323" r:id="rId29"/>
    <p:sldId id="266" r:id="rId30"/>
    <p:sldId id="268" r:id="rId31"/>
    <p:sldId id="273" r:id="rId32"/>
    <p:sldId id="274" r:id="rId33"/>
    <p:sldId id="276" r:id="rId34"/>
    <p:sldId id="277" r:id="rId35"/>
    <p:sldId id="278" r:id="rId36"/>
    <p:sldId id="279" r:id="rId37"/>
    <p:sldId id="281" r:id="rId38"/>
    <p:sldId id="282" r:id="rId39"/>
    <p:sldId id="263" r:id="rId40"/>
    <p:sldId id="283" r:id="rId41"/>
    <p:sldId id="284" r:id="rId42"/>
    <p:sldId id="285" r:id="rId43"/>
    <p:sldId id="303" r:id="rId44"/>
    <p:sldId id="304" r:id="rId45"/>
    <p:sldId id="316" r:id="rId46"/>
    <p:sldId id="317" r:id="rId47"/>
    <p:sldId id="318" r:id="rId48"/>
    <p:sldId id="264" r:id="rId4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5" autoAdjust="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1F746-B59A-4D15-9161-0EA4E3610750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34610-CCB8-4D86-BA94-4FC8ECBC2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631BC-2D54-426C-A5DC-975203A1F1AE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6AD6-7B43-4708-8C60-DDEB7E695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12DB2-5CBA-4600-B829-1E6B812280F7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40468-4B59-4F17-BEDD-E4752FE8D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0CEB9-36E4-42DF-A54F-22BE14525D9B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01420-341C-478C-8A4C-FAEB0CF76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878EE-E0CD-4BBA-9040-313451A43646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0B71C-1316-4FEB-A360-E64048E15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C682F-7944-4E16-8AB0-C1CDDF16402C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7245B-4F5F-42D8-8A1E-D0001F989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1D492-311E-4877-9011-F7B453BD51ED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4E7F4-F445-49AC-A563-A103050E2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D9B9B-C9E3-474B-A57D-33DEF6529585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CC345-25EA-46FC-AE9B-8079B5C2F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6FD93-9820-4BF2-B000-783A8120E87B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F06F7-B734-4E50-8FC5-F00315666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66488-C3BE-4D9C-9D96-211C93AF6114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681-24E0-47CD-AB22-8A9736A33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D701A-7044-443B-8C3F-E3885B16C690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68FE0-E16E-4813-9B32-91736ED7E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7A140F-4240-4B8E-99E8-2336B099A432}" type="datetimeFigureOut">
              <a:rPr lang="ru-RU"/>
              <a:pPr>
                <a:defRPr/>
              </a:pPr>
              <a:t>29.12.2024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26FD3E-E4B2-4BCD-AB4B-E21EABB07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wheel spokes="8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hyperlink" Target="http://www.stihi.ru/pics/2007/01/15-326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hyperlink" Target="http://s41.radikal.ru/i093/0911/e4/95a98fc4d835.jpg" TargetMode="Externa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19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sonogoe.ru/uploads/images/2/5079b5124c.jpg" TargetMode="Externa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551.edusite.ru/7a/images/p12_elkanevesta.jpg" TargetMode="External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0/52/78/52078061_img_dc0ee55052837667273983f4bda235fc.jpg" TargetMode="External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hyperlink" Target="http://www.masha-sasha.ru/file/2162ffae/pub3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hyperlink" Target="http://img-fotki.yandex.ru/get/3114/vonbaron24.1/0_7607_e55e868_XL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hyperlink" Target="http://www.morozko-shop.ru/goods.php?id=2271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hyperlink" Target="http://www.elka-1.ru/products_pictures/B_238.jpg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k.com/shkola_abv" TargetMode="External"/><Relationship Id="rId5" Type="http://schemas.openxmlformats.org/officeDocument/2006/relationships/hyperlink" Target="www.shkola-abv.ru" TargetMode="External"/><Relationship Id="rId4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ontent.foto.mail.ru/mail/juju777/_blogs/i-3033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live4fun.ru/small_pictures/img_18457562_660_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dlyafotoshopa.ru/uploads/posts/2010-07/1279603269_Starye_ielochnye_igrushki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4"/>
          <p:cNvSpPr>
            <a:spLocks noGrp="1"/>
          </p:cNvSpPr>
          <p:nvPr>
            <p:ph type="ctrTitle"/>
          </p:nvPr>
        </p:nvSpPr>
        <p:spPr>
          <a:xfrm>
            <a:off x="971550" y="260350"/>
            <a:ext cx="7772400" cy="2574925"/>
          </a:xfrm>
        </p:spPr>
        <p:txBody>
          <a:bodyPr/>
          <a:lstStyle/>
          <a:p>
            <a:r>
              <a:rPr lang="ru-RU" sz="5400" b="1" smtClean="0">
                <a:solidFill>
                  <a:schemeClr val="tx2"/>
                </a:solidFill>
              </a:rPr>
              <a:t>История новогодней игрушки</a:t>
            </a:r>
          </a:p>
        </p:txBody>
      </p:sp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828675" y="5216525"/>
            <a:ext cx="331311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Выполнила: воспитатель по внеклассной работе </a:t>
            </a:r>
          </a:p>
          <a:p>
            <a:r>
              <a:rPr lang="ru-RU"/>
              <a:t>Сесюк Н.Г.</a:t>
            </a:r>
          </a:p>
        </p:txBody>
      </p:sp>
      <p:pic>
        <p:nvPicPr>
          <p:cNvPr id="13315" name="Picture 2" descr="https://dshi4.vgr.muzkult.ru/media/2020/12/29/1243966375/3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2420938"/>
            <a:ext cx="4681538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20713"/>
            <a:ext cx="5616575" cy="1462087"/>
          </a:xfrm>
        </p:spPr>
        <p:txBody>
          <a:bodyPr/>
          <a:lstStyle/>
          <a:p>
            <a:pPr>
              <a:defRPr/>
            </a:pPr>
            <a:r>
              <a:rPr lang="ru-RU"/>
              <a:t> </a:t>
            </a:r>
            <a:r>
              <a:rPr lang="ru-RU" sz="3200"/>
              <a:t> </a:t>
            </a:r>
            <a:r>
              <a:rPr lang="ru-RU" sz="36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en-US" sz="36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60-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годы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века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60575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smtClean="0"/>
              <a:t>Наборы «малюток- игрушек»</a:t>
            </a:r>
          </a:p>
        </p:txBody>
      </p:sp>
      <p:pic>
        <p:nvPicPr>
          <p:cNvPr id="22531" name="Picture 4" descr="stary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708275"/>
            <a:ext cx="4078287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80744549_large_52672971_239670P1380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284538"/>
            <a:ext cx="4095750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5148263" y="2708275"/>
            <a:ext cx="352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/>
              <a:t>Игрушки на прищепках</a:t>
            </a:r>
            <a:r>
              <a:rPr lang="ru-RU" sz="2000"/>
              <a:t>  </a:t>
            </a:r>
          </a:p>
        </p:txBody>
      </p:sp>
      <p:pic>
        <p:nvPicPr>
          <p:cNvPr id="22534" name="Picture 2" descr="C:\Documents and Settings\User01\Мои документы\Мои рисунки\украше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211138"/>
            <a:ext cx="2484438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738" y="333375"/>
            <a:ext cx="4691062" cy="57927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ru-RU" altLang="ru-RU" sz="2400" b="1" smtClean="0"/>
          </a:p>
        </p:txBody>
      </p:sp>
      <p:pic>
        <p:nvPicPr>
          <p:cNvPr id="23555" name="Picture 5" descr="Товарный словарь. Елочные украш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384810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7" descr="2021963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260350"/>
            <a:ext cx="44577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9" descr="Картинка 104 из 139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3357563"/>
            <a:ext cx="3387725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1143000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Украшения из стекляруса </a:t>
            </a:r>
          </a:p>
        </p:txBody>
      </p:sp>
      <p:pic>
        <p:nvPicPr>
          <p:cNvPr id="24578" name="Picture 4" descr="675c3e455e4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48175" y="1557338"/>
            <a:ext cx="4222750" cy="2185987"/>
          </a:xfrm>
        </p:spPr>
      </p:pic>
      <p:pic>
        <p:nvPicPr>
          <p:cNvPr id="24579" name="Picture 5" descr="138757--38696954-200-uf181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484313"/>
            <a:ext cx="2973387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 descr="0001_74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4005263"/>
            <a:ext cx="2706687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95875" y="4005263"/>
            <a:ext cx="386873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 descr="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4033838"/>
            <a:ext cx="1584325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524250"/>
            <a:ext cx="2914650" cy="2641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Из стеклянных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трубочек  мастера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собирали  бусы,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звёзды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на ёлочные макушки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и другие игрушки.</a:t>
            </a:r>
          </a:p>
        </p:txBody>
      </p:sp>
      <p:pic>
        <p:nvPicPr>
          <p:cNvPr id="25603" name="Picture 5" descr="0_35c7_30f11aa4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60350"/>
            <a:ext cx="3527425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 descr="Lyubimie-igrushki-33-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429000"/>
            <a:ext cx="272256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9" descr="67736b33bc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2911475"/>
            <a:ext cx="23622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1" descr="Картинка 131 из 35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92725" y="260350"/>
            <a:ext cx="337502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188913"/>
            <a:ext cx="6562725" cy="1641475"/>
          </a:xfrm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честь полетов в космос выпустили космонавтов, игрушечные спутники и ракеты.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26626" name="Picture 4" descr="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516688" y="3860800"/>
            <a:ext cx="2371725" cy="2808288"/>
          </a:xfrm>
        </p:spPr>
      </p:pic>
      <p:pic>
        <p:nvPicPr>
          <p:cNvPr id="26627" name="Picture 5" descr="138757--37771516-200-uc96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789363"/>
            <a:ext cx="2246313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 descr="138757--37771532-200-ufa4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341438"/>
            <a:ext cx="1550988" cy="32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 descr="80744343_67971527_9sdnl_5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4797425"/>
            <a:ext cx="30226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 descr="0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6238" y="1916113"/>
            <a:ext cx="2727325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2" descr="C:\Documents and Settings\User01\Мои документы\Мои рисунки\елка и космос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88125" y="1844675"/>
            <a:ext cx="154305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445125"/>
            <a:ext cx="8353425" cy="11525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400" b="1" smtClean="0"/>
              <a:t>Игрушки вешали за нитку, на прищепке…</a:t>
            </a:r>
          </a:p>
        </p:txBody>
      </p:sp>
      <p:pic>
        <p:nvPicPr>
          <p:cNvPr id="27650" name="Picture 5" descr="i-30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412875"/>
            <a:ext cx="7008813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772400" cy="1462088"/>
          </a:xfrm>
        </p:spPr>
        <p:txBody>
          <a:bodyPr/>
          <a:lstStyle/>
          <a:p>
            <a:pPr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семидесятые годы вместо непременной звезды появляются множество верхушек-пик 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4" descr="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00" y="2420938"/>
            <a:ext cx="1619250" cy="2438400"/>
          </a:xfrm>
        </p:spPr>
      </p:pic>
      <p:pic>
        <p:nvPicPr>
          <p:cNvPr id="28675" name="Picture 5" descr="00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349500"/>
            <a:ext cx="23685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 descr="0050"/>
          <p:cNvPicPr>
            <a:picLocks noChangeAspect="1" noChangeArrowheads="1"/>
          </p:cNvPicPr>
          <p:nvPr/>
        </p:nvPicPr>
        <p:blipFill>
          <a:blip r:embed="rId4"/>
          <a:srcRect l="2519"/>
          <a:stretch>
            <a:fillRect/>
          </a:stretch>
        </p:blipFill>
        <p:spPr bwMode="auto">
          <a:xfrm>
            <a:off x="6372225" y="1989138"/>
            <a:ext cx="191452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8" descr="105_0612250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4149725"/>
            <a:ext cx="3368675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9698" name="Picture 5" descr="c9182b9fa8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271588"/>
            <a:ext cx="3481387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7" descr="Картинка 171 из 139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08475" y="333375"/>
            <a:ext cx="446563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0722" name="Picture 5" descr="do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765175"/>
            <a:ext cx="4416425" cy="58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7" descr="2021967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25538"/>
            <a:ext cx="4140200" cy="516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765175"/>
            <a:ext cx="6264275" cy="792163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260350"/>
            <a:ext cx="3311525" cy="4318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игрушки-часы </a:t>
            </a:r>
          </a:p>
        </p:txBody>
      </p:sp>
      <p:pic>
        <p:nvPicPr>
          <p:cNvPr id="31747" name="Picture 4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51100"/>
            <a:ext cx="280828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7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908050"/>
            <a:ext cx="20415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9"/>
          <p:cNvSpPr>
            <a:spLocks noChangeArrowheads="1"/>
          </p:cNvSpPr>
          <p:nvPr/>
        </p:nvSpPr>
        <p:spPr bwMode="auto">
          <a:xfrm>
            <a:off x="395288" y="765175"/>
            <a:ext cx="2124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th-TH">
              <a:solidFill>
                <a:schemeClr val="tx2"/>
              </a:solidFill>
              <a:ea typeface="Cordia New"/>
              <a:cs typeface="Cordia New"/>
            </a:endParaRPr>
          </a:p>
        </p:txBody>
      </p:sp>
      <p:sp>
        <p:nvSpPr>
          <p:cNvPr id="263179" name="Rectangle 11"/>
          <p:cNvSpPr>
            <a:spLocks noChangeArrowheads="1"/>
          </p:cNvSpPr>
          <p:nvPr/>
        </p:nvSpPr>
        <p:spPr bwMode="auto">
          <a:xfrm rot="10788907" flipV="1">
            <a:off x="3205163" y="3016250"/>
            <a:ext cx="56197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игрушки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на     сельскохозяйственную тему</a:t>
            </a:r>
          </a:p>
        </p:txBody>
      </p:sp>
      <p:pic>
        <p:nvPicPr>
          <p:cNvPr id="31751" name="Picture 12" descr="138757--37771475-200-ubbf6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4149725"/>
            <a:ext cx="3348038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14" descr="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188913"/>
            <a:ext cx="22923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dirty="0"/>
              <a:t>Мы с детства любим эти яркие,</a:t>
            </a:r>
          </a:p>
          <a:p>
            <a:pPr algn="ctr">
              <a:buFont typeface="Arial" charset="0"/>
              <a:buNone/>
              <a:defRPr/>
            </a:pPr>
            <a:r>
              <a:rPr lang="ru-RU" dirty="0"/>
              <a:t>блестящие украшения для ёлок. 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</p:txBody>
      </p:sp>
      <p:pic>
        <p:nvPicPr>
          <p:cNvPr id="14338" name="Рисунок 3" descr="Изготовление ёлочных игру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997200"/>
            <a:ext cx="6553200" cy="310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4787900" y="333375"/>
            <a:ext cx="3097213" cy="1944688"/>
          </a:xfrm>
        </p:spPr>
        <p:txBody>
          <a:bodyPr/>
          <a:lstStyle/>
          <a:p>
            <a:r>
              <a:rPr lang="ru-RU" altLang="ru-RU" sz="2400" b="1" smtClean="0"/>
              <a:t>Под ёлку ставили Деда Мороза и Снегурочку</a:t>
            </a:r>
          </a:p>
        </p:txBody>
      </p:sp>
      <p:pic>
        <p:nvPicPr>
          <p:cNvPr id="32770" name="Picture 6" descr="Noviy%20god%20toy_dedmoro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8863" y="2349500"/>
            <a:ext cx="3952875" cy="426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2708275"/>
            <a:ext cx="8229600" cy="4525963"/>
          </a:xfrm>
        </p:spPr>
        <p:txBody>
          <a:bodyPr/>
          <a:lstStyle/>
          <a:p>
            <a:endParaRPr lang="ru-RU" altLang="ru-RU" b="1" smtClean="0"/>
          </a:p>
        </p:txBody>
      </p:sp>
      <p:pic>
        <p:nvPicPr>
          <p:cNvPr id="32772" name="Picture 9" descr="0_220c8_677194e6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88913"/>
            <a:ext cx="4538663" cy="605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 descr="15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0"/>
            <a:ext cx="451485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260350"/>
            <a:ext cx="7643812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Современная ёлочная игрушка</a:t>
            </a:r>
          </a:p>
        </p:txBody>
      </p:sp>
      <p:pic>
        <p:nvPicPr>
          <p:cNvPr id="34818" name="Picture 4" descr="138757--37771495-200-u7824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114550"/>
            <a:ext cx="2994025" cy="2244725"/>
          </a:xfrm>
        </p:spPr>
      </p:pic>
      <p:pic>
        <p:nvPicPr>
          <p:cNvPr id="34819" name="Picture 5" descr="IMGP99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3141663"/>
            <a:ext cx="26670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6" descr="138757--37771498-200-ub87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508500"/>
            <a:ext cx="33909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7" descr="004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175" y="1700213"/>
            <a:ext cx="1824038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8" descr="004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95738" y="3716338"/>
            <a:ext cx="19573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9" descr="0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6100" y="5373688"/>
            <a:ext cx="1192213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10" descr="003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0788" y="1557338"/>
            <a:ext cx="19573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C:\Documents and Settings\User01\Мои документы\Мои рисунки\необычные игруш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88913"/>
            <a:ext cx="3189287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3" descr="C:\Documents and Settings\User01\Мои документы\Мои рисунки\современные игруш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3250" y="188913"/>
            <a:ext cx="2992438" cy="363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Содержимое 5"/>
          <p:cNvSpPr>
            <a:spLocks noGrp="1" noChangeArrowheads="1"/>
          </p:cNvSpPr>
          <p:nvPr>
            <p:ph idx="1"/>
          </p:nvPr>
        </p:nvSpPr>
        <p:spPr>
          <a:xfrm>
            <a:off x="34925" y="3930650"/>
            <a:ext cx="7993063" cy="2738438"/>
          </a:xfrm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mtClean="0"/>
              <a:t>	</a:t>
            </a:r>
            <a:r>
              <a:rPr lang="ru-RU" sz="2800" b="1" smtClean="0"/>
              <a:t>Сегодня в производстве елочных украшений наблюдается отчасти «возврат к истокам». Выпускаются шары с ручной росписью, с удивительно тщательно выписанными пейзажами, картинами русской зимы, а также государственной символикой</a:t>
            </a:r>
            <a:endParaRPr lang="ru-RU" b="1" smtClean="0"/>
          </a:p>
        </p:txBody>
      </p:sp>
    </p:spTree>
  </p:cSld>
  <p:clrMapOvr>
    <a:masterClrMapping/>
  </p:clrMapOvr>
  <p:transition spd="med">
    <p:wheel spokes="8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95963" y="404813"/>
            <a:ext cx="3097212" cy="1905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    И хотя основную массу ёлочных украшений давно делают автоматы,</a:t>
            </a:r>
          </a:p>
        </p:txBody>
      </p:sp>
      <p:pic>
        <p:nvPicPr>
          <p:cNvPr id="36867" name="Picture 5" descr="nbrqnr%20qqxwu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518477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7" descr="raskras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303588"/>
            <a:ext cx="44577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9"/>
          <p:cNvSpPr>
            <a:spLocks noChangeArrowheads="1"/>
          </p:cNvSpPr>
          <p:nvPr/>
        </p:nvSpPr>
        <p:spPr bwMode="auto">
          <a:xfrm>
            <a:off x="323850" y="4076700"/>
            <a:ext cx="381635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altLang="ru-RU" sz="2400" b="1"/>
              <a:t>игрушки выполненные вручную особенно красивы и стоят дороже.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260350"/>
            <a:ext cx="4608512" cy="3024188"/>
          </a:xfrm>
        </p:spPr>
        <p:txBody>
          <a:bodyPr/>
          <a:lstStyle/>
          <a:p>
            <a:r>
              <a:rPr lang="ru-RU" altLang="ru-RU" sz="2400" b="1" smtClean="0"/>
              <a:t>Сейчас модно украшать ёлки ангелочками, бантиками, бусами  и одинаковыми шарами.</a:t>
            </a:r>
          </a:p>
        </p:txBody>
      </p:sp>
      <p:pic>
        <p:nvPicPr>
          <p:cNvPr id="37891" name="Picture 5" descr="1854831_53828525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39814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7" descr="Картинка 319 из 139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8238" y="1844675"/>
            <a:ext cx="3560762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Rectangle 8"/>
          <p:cNvSpPr>
            <a:spLocks noChangeArrowheads="1"/>
          </p:cNvSpPr>
          <p:nvPr/>
        </p:nvSpPr>
        <p:spPr bwMode="auto">
          <a:xfrm>
            <a:off x="1116013" y="5589588"/>
            <a:ext cx="3629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400" b="1"/>
              <a:t>И ,даже, подвешивать </a:t>
            </a:r>
          </a:p>
          <a:p>
            <a:r>
              <a:rPr lang="ru-RU" altLang="ru-RU" sz="2400" b="1"/>
              <a:t>ёлку к потолку…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3800" y="333375"/>
            <a:ext cx="3887788" cy="367030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400" b="1" smtClean="0"/>
              <a:t>    Иногда помещение к праздникам украшают одними только шарами,  без ёлки</a:t>
            </a:r>
            <a:r>
              <a:rPr lang="ru-RU" altLang="ru-RU" smtClean="0"/>
              <a:t>…</a:t>
            </a:r>
          </a:p>
        </p:txBody>
      </p:sp>
      <p:pic>
        <p:nvPicPr>
          <p:cNvPr id="38915" name="Picture 5" descr="С Новым годом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47625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13" descr="Картинка 37 из 1177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3068638"/>
            <a:ext cx="4789488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3538537" cy="5649912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mtClean="0"/>
              <a:t>   </a:t>
            </a:r>
            <a:r>
              <a:rPr lang="ru-RU" altLang="ru-RU" sz="2400" b="1" smtClean="0"/>
              <a:t>А иногда сама ёлка становится украшением</a:t>
            </a:r>
          </a:p>
        </p:txBody>
      </p:sp>
      <p:pic>
        <p:nvPicPr>
          <p:cNvPr id="39939" name="Picture 5" descr="c4a5b89d27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260350"/>
            <a:ext cx="46863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6" descr="2243_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916113"/>
            <a:ext cx="303053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80962"/>
          </a:xfrm>
        </p:spPr>
        <p:txBody>
          <a:bodyPr/>
          <a:lstStyle/>
          <a:p>
            <a:endParaRPr lang="ru-RU" altLang="ru-RU" sz="4000" smtClean="0"/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29600" cy="4525963"/>
          </a:xfrm>
        </p:spPr>
        <p:txBody>
          <a:bodyPr/>
          <a:lstStyle/>
          <a:p>
            <a:r>
              <a:rPr lang="ru-RU" altLang="ru-RU" sz="2400" b="1" smtClean="0"/>
              <a:t>Наряжать елку – это предпраздничный процесс, в котором, как правило, участвуют практически все члены семьи – родители, дети, бабушки и дедушки. И, как правило, у каждого члена семьи есть любимые елочные игрушки.</a:t>
            </a:r>
            <a:r>
              <a:rPr lang="ru-RU" altLang="ru-RU" smtClean="0"/>
              <a:t> </a:t>
            </a:r>
          </a:p>
        </p:txBody>
      </p:sp>
      <p:pic>
        <p:nvPicPr>
          <p:cNvPr id="40963" name="Picture 5" descr="Картинка 38 из 1177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205038"/>
            <a:ext cx="2871788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7" descr="Картинка 79 из 1177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1844675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9" descr="37120236_220_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2205038"/>
            <a:ext cx="2674938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613" y="274638"/>
            <a:ext cx="6707187" cy="1143000"/>
          </a:xfrm>
        </p:spPr>
        <p:txBody>
          <a:bodyPr/>
          <a:lstStyle/>
          <a:p>
            <a:pPr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новогодней игрушки</a:t>
            </a:r>
          </a:p>
        </p:txBody>
      </p:sp>
      <p:sp>
        <p:nvSpPr>
          <p:cNvPr id="41986" name="Объект 3"/>
          <p:cNvSpPr>
            <a:spLocks noGrp="1"/>
          </p:cNvSpPr>
          <p:nvPr>
            <p:ph sz="half" idx="1"/>
          </p:nvPr>
        </p:nvSpPr>
        <p:spPr>
          <a:xfrm>
            <a:off x="5105400" y="1773238"/>
            <a:ext cx="4038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smtClean="0"/>
              <a:t>	Первый этап производства украшений — выдувка шарика из стеклотрубки высотой примерно 1,5 м . Для разных украшений используется стеклянная трубка своего диаметра и со своей толщиной стенок.</a:t>
            </a:r>
          </a:p>
          <a:p>
            <a:endParaRPr lang="ru-RU" smtClean="0"/>
          </a:p>
        </p:txBody>
      </p:sp>
      <p:pic>
        <p:nvPicPr>
          <p:cNvPr id="41987" name="Объект 5" descr="Изготовление ёлочных игрушек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205038"/>
            <a:ext cx="4968875" cy="4176712"/>
          </a:xfrm>
        </p:spPr>
      </p:pic>
    </p:spTree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5"/>
          <p:cNvSpPr>
            <a:spLocks noGrp="1" noChangeArrowheads="1"/>
          </p:cNvSpPr>
          <p:nvPr>
            <p:ph idx="1"/>
          </p:nvPr>
        </p:nvSpPr>
        <p:spPr>
          <a:xfrm>
            <a:off x="3779838" y="620713"/>
            <a:ext cx="4762500" cy="4622800"/>
          </a:xfrm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mtClean="0">
                <a:solidFill>
                  <a:schemeClr val="accent2"/>
                </a:solidFill>
              </a:rPr>
              <a:t>	</a:t>
            </a:r>
            <a:r>
              <a:rPr lang="ru-RU" smtClean="0"/>
              <a:t>Традиция наряжать ёлку пришла к нам из Германии. Первые ёлочные игрушки также завозились в Россию от «старых добрых немцев».</a:t>
            </a:r>
          </a:p>
          <a:p>
            <a:pPr>
              <a:buFont typeface="Arial" charset="0"/>
              <a:buNone/>
            </a:pPr>
            <a:r>
              <a:rPr lang="ru-RU" smtClean="0"/>
              <a:t>	Новогодние украшения были очень дорогими.</a:t>
            </a:r>
          </a:p>
        </p:txBody>
      </p:sp>
      <p:pic>
        <p:nvPicPr>
          <p:cNvPr id="15362" name="Picture 3" descr="C:\Documents and Settings\User01\Мои документы\Мои рисунки\старинная ёл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133600"/>
            <a:ext cx="3154362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ъект 2"/>
          <p:cNvSpPr>
            <a:spLocks noGrp="1"/>
          </p:cNvSpPr>
          <p:nvPr>
            <p:ph idx="1"/>
          </p:nvPr>
        </p:nvSpPr>
        <p:spPr>
          <a:xfrm>
            <a:off x="1943100" y="260350"/>
            <a:ext cx="7200900" cy="12715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	Получаются заготовки под будущие украшения – трубки и шарики.</a:t>
            </a:r>
          </a:p>
          <a:p>
            <a:endParaRPr lang="ru-RU" smtClean="0"/>
          </a:p>
        </p:txBody>
      </p:sp>
      <p:pic>
        <p:nvPicPr>
          <p:cNvPr id="43010" name="Рисунок 3" descr="Изготовление ёлочных игру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789363"/>
            <a:ext cx="3960812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Рисунок 4" descr="Изготовление ёлочных игруш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557338"/>
            <a:ext cx="31019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Рисунок 6" descr="Изготовление ёлочных игруше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1557338"/>
            <a:ext cx="3222625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ъект 2"/>
          <p:cNvSpPr>
            <a:spLocks noGrp="1"/>
          </p:cNvSpPr>
          <p:nvPr>
            <p:ph idx="1"/>
          </p:nvPr>
        </p:nvSpPr>
        <p:spPr>
          <a:xfrm>
            <a:off x="1655763" y="260350"/>
            <a:ext cx="7380287" cy="3240088"/>
          </a:xfrm>
        </p:spPr>
        <p:txBody>
          <a:bodyPr/>
          <a:lstStyle/>
          <a:p>
            <a:r>
              <a:rPr lang="ru-RU" sz="2800" b="1" smtClean="0"/>
              <a:t>Второй этап</a:t>
            </a:r>
            <a:r>
              <a:rPr lang="ru-RU" sz="2800" smtClean="0"/>
              <a:t> — серебрение. Выполняется оно с помощью такой вот нехитрой установки: внутрь украшения впрыскивается окись серебра, аммиак и дистиллированная вода в определённой пропорции.</a:t>
            </a:r>
          </a:p>
        </p:txBody>
      </p:sp>
      <p:pic>
        <p:nvPicPr>
          <p:cNvPr id="44034" name="Рисунок 5" descr="Изготовление ёлочных игру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2636838"/>
            <a:ext cx="476250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2843213" y="269875"/>
            <a:ext cx="5195887" cy="1143000"/>
          </a:xfrm>
        </p:spPr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Серебрение </a:t>
            </a:r>
          </a:p>
        </p:txBody>
      </p:sp>
      <p:pic>
        <p:nvPicPr>
          <p:cNvPr id="45058" name="Содержимое 4" descr="Изготовление ёлочных игрушек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3357563"/>
            <a:ext cx="6062662" cy="3246437"/>
          </a:xfrm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914400" y="1125538"/>
            <a:ext cx="8229600" cy="25479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dirty="0">
                <a:latin typeface="+mn-lt"/>
                <a:cs typeface="+mn-cs"/>
              </a:rPr>
              <a:t>	Ёлочная игрушка с этой смесью помещается в горячую воду, происходит реакция, и серебро осаждается. Украшение несколько раз встряхивается, чтобы серебро равномерно покрывало стенки.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Серебрение</a:t>
            </a:r>
            <a:r>
              <a:rPr lang="ru-RU" smtClean="0"/>
              <a:t> </a:t>
            </a:r>
          </a:p>
        </p:txBody>
      </p:sp>
      <p:pic>
        <p:nvPicPr>
          <p:cNvPr id="46082" name="Объект 3" descr="Изготовление ёлочных игрушек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341438"/>
            <a:ext cx="6307137" cy="4784725"/>
          </a:xfrm>
        </p:spPr>
      </p:pic>
    </p:spTree>
  </p:cSld>
  <p:clrMapOvr>
    <a:masterClrMapping/>
  </p:clrMapOvr>
  <p:transition spd="med">
    <p:wheel spokes="8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>
          <a:xfrm>
            <a:off x="971550" y="549275"/>
            <a:ext cx="7834313" cy="1143000"/>
          </a:xfrm>
        </p:spPr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Третий этап - покраска</a:t>
            </a:r>
          </a:p>
        </p:txBody>
      </p:sp>
      <p:sp>
        <p:nvSpPr>
          <p:cNvPr id="47106" name="Объект 2"/>
          <p:cNvSpPr>
            <a:spLocks noGrp="1"/>
          </p:cNvSpPr>
          <p:nvPr>
            <p:ph idx="1"/>
          </p:nvPr>
        </p:nvSpPr>
        <p:spPr>
          <a:xfrm>
            <a:off x="611188" y="1916113"/>
            <a:ext cx="8229600" cy="12969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/>
              <a:t>	Посеребренные шарики протираются тряпочкой и обмакиваются в краску.</a:t>
            </a:r>
            <a:endParaRPr lang="ru-RU" smtClean="0"/>
          </a:p>
        </p:txBody>
      </p:sp>
      <p:pic>
        <p:nvPicPr>
          <p:cNvPr id="47107" name="Рисунок 3" descr="Изготовление ёлочных игру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482975"/>
            <a:ext cx="41148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Рисунок 4" descr="Изготовление ёлочных игруш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482975"/>
            <a:ext cx="4110037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>
          <a:xfrm>
            <a:off x="1547813" y="333375"/>
            <a:ext cx="5770562" cy="1143000"/>
          </a:xfrm>
        </p:spPr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В печке</a:t>
            </a:r>
          </a:p>
        </p:txBody>
      </p:sp>
      <p:pic>
        <p:nvPicPr>
          <p:cNvPr id="48130" name="Объект 5" descr="Изготовление ёлочных игрушек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412875"/>
            <a:ext cx="5046662" cy="3529013"/>
          </a:xfrm>
        </p:spPr>
      </p:pic>
      <p:sp>
        <p:nvSpPr>
          <p:cNvPr id="48131" name="Объект 4"/>
          <p:cNvSpPr>
            <a:spLocks noGrp="1"/>
          </p:cNvSpPr>
          <p:nvPr>
            <p:ph sz="half" idx="2"/>
          </p:nvPr>
        </p:nvSpPr>
        <p:spPr>
          <a:xfrm>
            <a:off x="0" y="5157788"/>
            <a:ext cx="7524750" cy="1223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	Выкрашенные шары отправляют в горячую печь — здесь они высыхают под лампами. 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7570787" cy="1143000"/>
          </a:xfrm>
        </p:spPr>
        <p:txBody>
          <a:bodyPr/>
          <a:lstStyle/>
          <a:p>
            <a:r>
              <a:rPr lang="ru-RU" sz="4000" b="1" smtClean="0">
                <a:solidFill>
                  <a:schemeClr val="tx2"/>
                </a:solidFill>
              </a:rPr>
              <a:t>Четвертый этап —</a:t>
            </a:r>
            <a:br>
              <a:rPr lang="ru-RU" sz="4000" b="1" smtClean="0">
                <a:solidFill>
                  <a:schemeClr val="tx2"/>
                </a:solidFill>
              </a:rPr>
            </a:br>
            <a:r>
              <a:rPr lang="ru-RU" sz="4000" b="1" smtClean="0">
                <a:solidFill>
                  <a:schemeClr val="tx2"/>
                </a:solidFill>
              </a:rPr>
              <a:t>художественное оформление</a:t>
            </a:r>
            <a:endParaRPr lang="ru-RU" sz="4000" smtClean="0"/>
          </a:p>
        </p:txBody>
      </p:sp>
      <p:sp>
        <p:nvSpPr>
          <p:cNvPr id="49154" name="Объект 2"/>
          <p:cNvSpPr>
            <a:spLocks noGrp="1"/>
          </p:cNvSpPr>
          <p:nvPr>
            <p:ph idx="1"/>
          </p:nvPr>
        </p:nvSpPr>
        <p:spPr>
          <a:xfrm>
            <a:off x="611188" y="1557338"/>
            <a:ext cx="8229600" cy="1397000"/>
          </a:xfrm>
        </p:spPr>
        <p:txBody>
          <a:bodyPr/>
          <a:lstStyle/>
          <a:p>
            <a:r>
              <a:rPr lang="ru-RU" smtClean="0"/>
              <a:t>При оформлении художницы наносят на игрушку необходимый рисунок</a:t>
            </a:r>
          </a:p>
        </p:txBody>
      </p:sp>
      <p:pic>
        <p:nvPicPr>
          <p:cNvPr id="49155" name="Рисунок 3" descr="Изготовление ёлочных игру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616200"/>
            <a:ext cx="3744912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Блёстки</a:t>
            </a:r>
            <a:r>
              <a:rPr lang="ru-RU" smtClean="0"/>
              <a:t> </a:t>
            </a:r>
          </a:p>
        </p:txBody>
      </p:sp>
      <p:sp>
        <p:nvSpPr>
          <p:cNvPr id="50178" name="Объект 2"/>
          <p:cNvSpPr>
            <a:spLocks noGrp="1"/>
          </p:cNvSpPr>
          <p:nvPr>
            <p:ph idx="1"/>
          </p:nvPr>
        </p:nvSpPr>
        <p:spPr>
          <a:xfrm>
            <a:off x="1116013" y="1268413"/>
            <a:ext cx="7777162" cy="17287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	Чтобы нанести рисунок из блёсток, на шарик предварительно наносят клей, а затем посыпают блёстками.</a:t>
            </a:r>
          </a:p>
        </p:txBody>
      </p:sp>
      <p:pic>
        <p:nvPicPr>
          <p:cNvPr id="50179" name="Рисунок 3" descr="Изготовление ёлочных игру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3141663"/>
            <a:ext cx="3821113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Рисунки</a:t>
            </a:r>
            <a:r>
              <a:rPr lang="ru-RU" smtClean="0"/>
              <a:t> </a:t>
            </a:r>
          </a:p>
        </p:txBody>
      </p:sp>
      <p:sp>
        <p:nvSpPr>
          <p:cNvPr id="51202" name="Объект 2"/>
          <p:cNvSpPr>
            <a:spLocks noGrp="1"/>
          </p:cNvSpPr>
          <p:nvPr>
            <p:ph idx="1"/>
          </p:nvPr>
        </p:nvSpPr>
        <p:spPr>
          <a:xfrm>
            <a:off x="914400" y="1341438"/>
            <a:ext cx="8229600" cy="2044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	Художницы могут нанести рисунок на любой вкус. Каждая художница может разрисовать от 50 до 100 шаров в день.</a:t>
            </a:r>
          </a:p>
          <a:p>
            <a:endParaRPr lang="ru-RU" smtClean="0"/>
          </a:p>
        </p:txBody>
      </p:sp>
      <p:pic>
        <p:nvPicPr>
          <p:cNvPr id="51203" name="Рисунок 3" descr="Изготовление ёлочных игру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232150"/>
            <a:ext cx="3382962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Рисунок 4" descr="Изготовление ёлочных игруш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217863"/>
            <a:ext cx="32543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Пятый этап</a:t>
            </a:r>
            <a:r>
              <a:rPr lang="ru-RU" smtClean="0"/>
              <a:t> </a:t>
            </a:r>
          </a:p>
        </p:txBody>
      </p:sp>
      <p:sp>
        <p:nvSpPr>
          <p:cNvPr id="52226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52227" name="Объект 4"/>
          <p:cNvSpPr>
            <a:spLocks noGrp="1"/>
          </p:cNvSpPr>
          <p:nvPr>
            <p:ph sz="half" idx="2"/>
          </p:nvPr>
        </p:nvSpPr>
        <p:spPr>
          <a:xfrm>
            <a:off x="4716463" y="1484313"/>
            <a:ext cx="4038600" cy="34861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200" b="1" smtClean="0"/>
              <a:t>	Пятый этап</a:t>
            </a:r>
            <a:r>
              <a:rPr lang="ru-RU" sz="3200" smtClean="0"/>
              <a:t> — обрезка кончика, оставшегося от стеклодувов.</a:t>
            </a:r>
          </a:p>
          <a:p>
            <a:pPr>
              <a:spcBef>
                <a:spcPts val="2400"/>
              </a:spcBef>
              <a:buFont typeface="Arial" charset="0"/>
              <a:buNone/>
            </a:pPr>
            <a:r>
              <a:rPr lang="ru-RU" sz="3200" smtClean="0"/>
              <a:t>	Бздынь! Кончик улетает в сторону!</a:t>
            </a:r>
          </a:p>
          <a:p>
            <a:endParaRPr lang="ru-RU" sz="3200" smtClean="0"/>
          </a:p>
        </p:txBody>
      </p:sp>
      <p:pic>
        <p:nvPicPr>
          <p:cNvPr id="52228" name="Рисунок 3" descr="Изготовление ёлочных игру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420938"/>
            <a:ext cx="4038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-36513" y="1989138"/>
            <a:ext cx="5688013" cy="5111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	</a:t>
            </a:r>
            <a:r>
              <a:rPr lang="ru-RU" sz="2800" smtClean="0"/>
              <a:t>В начале XX века ёлки украшались ватными игрушками, бумажными гирляндами, фигурками из папье-маше. В основном их делали дома, покупали на рынке. Из простых материалов—ваты, бумаги, клея— создавались удивительные фигурки детей,  клоунов, животных,  фрукты.</a:t>
            </a:r>
            <a:endParaRPr lang="th-TH" sz="2800" smtClean="0">
              <a:ea typeface="Cordia New"/>
            </a:endParaRPr>
          </a:p>
        </p:txBody>
      </p:sp>
      <p:pic>
        <p:nvPicPr>
          <p:cNvPr id="16386" name="Picture 2" descr="C:\Documents and Settings\User01\Мои документы\Мои рисунки\яблок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2924175"/>
            <a:ext cx="19954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Documents and Settings\User01\Мои документы\Мои рисунки\игрушки из ват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60350"/>
            <a:ext cx="33845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6e39c5d2c28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5084763"/>
            <a:ext cx="216058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59113" y="333375"/>
            <a:ext cx="190341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2124075" y="765175"/>
            <a:ext cx="6275388" cy="1727200"/>
          </a:xfrm>
        </p:spPr>
        <p:txBody>
          <a:bodyPr/>
          <a:lstStyle/>
          <a:p>
            <a:r>
              <a:rPr lang="ru-RU" sz="3600" b="1" smtClean="0">
                <a:solidFill>
                  <a:schemeClr val="tx2"/>
                </a:solidFill>
              </a:rPr>
              <a:t>Остается только надеть знакомые всем</a:t>
            </a:r>
            <a:br>
              <a:rPr lang="ru-RU" sz="3600" b="1" smtClean="0">
                <a:solidFill>
                  <a:schemeClr val="tx2"/>
                </a:solidFill>
              </a:rPr>
            </a:br>
            <a:r>
              <a:rPr lang="ru-RU" sz="3600" b="1" smtClean="0">
                <a:solidFill>
                  <a:schemeClr val="tx2"/>
                </a:solidFill>
              </a:rPr>
              <a:t>колпачки с петелькой</a:t>
            </a:r>
            <a:br>
              <a:rPr lang="ru-RU" sz="3600" b="1" smtClean="0">
                <a:solidFill>
                  <a:schemeClr val="tx2"/>
                </a:solidFill>
              </a:rPr>
            </a:br>
            <a:endParaRPr lang="ru-RU" sz="3600" b="1" smtClean="0">
              <a:solidFill>
                <a:schemeClr val="tx2"/>
              </a:solidFill>
            </a:endParaRPr>
          </a:p>
        </p:txBody>
      </p:sp>
      <p:pic>
        <p:nvPicPr>
          <p:cNvPr id="53250" name="Рисунок 3" descr="Изготовление ёлочных игруш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420938"/>
            <a:ext cx="555466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>
          <a:xfrm>
            <a:off x="971550" y="620713"/>
            <a:ext cx="7345363" cy="1143000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z="4000" b="1" smtClean="0">
                <a:solidFill>
                  <a:schemeClr val="tx2"/>
                </a:solidFill>
              </a:rPr>
              <a:t>... и упаковать игрушки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mtClean="0"/>
          </a:p>
        </p:txBody>
      </p:sp>
      <p:pic>
        <p:nvPicPr>
          <p:cNvPr id="54274" name="Объект 3" descr="Изготовление ёлочных игрушек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2060575"/>
            <a:ext cx="6350000" cy="4076700"/>
          </a:xfrm>
        </p:spPr>
      </p:pic>
    </p:spTree>
  </p:cSld>
  <p:clrMapOvr>
    <a:masterClrMapping/>
  </p:clrMapOvr>
  <p:transition spd="med">
    <p:wheel spokes="8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>
          <a:xfrm>
            <a:off x="914400" y="765175"/>
            <a:ext cx="8229600" cy="777875"/>
          </a:xfrm>
        </p:spPr>
        <p:txBody>
          <a:bodyPr/>
          <a:lstStyle/>
          <a:p>
            <a:r>
              <a:rPr lang="ru-RU" b="1" smtClean="0">
                <a:solidFill>
                  <a:schemeClr val="tx2"/>
                </a:solidFill>
              </a:rPr>
              <a:t>Новогоднее разнообразие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55298" name="Объект 3" descr="Изготовление ёлочных игрушек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636838"/>
            <a:ext cx="2735263" cy="2692400"/>
          </a:xfrm>
        </p:spPr>
      </p:pic>
      <p:pic>
        <p:nvPicPr>
          <p:cNvPr id="55299" name="Рисунок 4" descr="Изготовление ёлочных игруш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628775"/>
            <a:ext cx="280828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Рисунок 5" descr="Изготовление ёлочных игруше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628775"/>
            <a:ext cx="266858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Рисунок 6" descr="Изготовление ёлочных игруше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6913" y="4443413"/>
            <a:ext cx="2919412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341438"/>
            <a:ext cx="7653338" cy="3743325"/>
          </a:xfrm>
        </p:spPr>
      </p:pic>
    </p:spTree>
  </p:cSld>
  <p:clrMapOvr>
    <a:masterClrMapping/>
  </p:clrMapOvr>
  <p:transition spd="med">
    <p:wheel spokes="8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80063" y="333375"/>
            <a:ext cx="3240087" cy="4002088"/>
          </a:xfrm>
        </p:spPr>
      </p:pic>
      <p:pic>
        <p:nvPicPr>
          <p:cNvPr id="5734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476250"/>
            <a:ext cx="165576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3284538"/>
            <a:ext cx="4895850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575" y="260350"/>
            <a:ext cx="5689600" cy="4824413"/>
          </a:xfrm>
        </p:spPr>
        <p:txBody>
          <a:bodyPr/>
          <a:lstStyle/>
          <a:p>
            <a:r>
              <a:rPr lang="ru-RU" altLang="ru-RU" sz="2400" b="1" smtClean="0"/>
              <a:t>Везде и всегда, у каждого народа и национальности, новогодняя гирлянда ассоциируется с предвкушением праздника. …Новогодняя гирлянда делает праздник ярким! Переливающиеся всеми цветами радуги эти </a:t>
            </a:r>
            <a:r>
              <a:rPr lang="ru-RU" altLang="ru-RU" sz="2400" b="1" i="1" smtClean="0"/>
              <a:t>елочные украшения</a:t>
            </a:r>
            <a:r>
              <a:rPr lang="ru-RU" altLang="ru-RU" sz="2400" b="1" smtClean="0"/>
              <a:t> создают неповторимую романтическую обстановку в темную новогоднюю ночь или же напротив, становятся частью шумного праздничного застолья, даря радость и детям, и взрослым. </a:t>
            </a:r>
          </a:p>
        </p:txBody>
      </p:sp>
      <p:pic>
        <p:nvPicPr>
          <p:cNvPr id="58371" name="Picture 7" descr="store227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3328988" cy="644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8424862" cy="6191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b="1" smtClean="0"/>
              <a:t>Одной из главных елочных новинок стали электрические гирлянды </a:t>
            </a:r>
            <a:br>
              <a:rPr lang="ru-RU" altLang="ru-RU" sz="2400" b="1" smtClean="0"/>
            </a:br>
            <a:r>
              <a:rPr lang="ru-RU" altLang="ru-RU" sz="2400" b="1" smtClean="0"/>
              <a:t>(к слову, первые гирлянды появились в США в начале XX века и стоили так дорого, что их чаще брали напрокат, нежели покупали. Такое украшение поначалу было вовсе не безобидным: гирлянды частенько становились причиной пожара - ламповое стекло накалялось и хвоя вспыхивала.</a:t>
            </a:r>
          </a:p>
          <a:p>
            <a:pPr>
              <a:lnSpc>
                <a:spcPct val="90000"/>
              </a:lnSpc>
            </a:pPr>
            <a:r>
              <a:rPr lang="ru-RU" altLang="ru-RU" sz="2400" b="1" smtClean="0"/>
              <a:t> Со временем их </a:t>
            </a:r>
          </a:p>
          <a:p>
            <a:pPr>
              <a:lnSpc>
                <a:spcPct val="90000"/>
              </a:lnSpc>
            </a:pPr>
            <a:r>
              <a:rPr lang="ru-RU" altLang="ru-RU" sz="2400" b="1" smtClean="0"/>
              <a:t>стали делать из </a:t>
            </a:r>
          </a:p>
          <a:p>
            <a:pPr>
              <a:lnSpc>
                <a:spcPct val="90000"/>
              </a:lnSpc>
            </a:pPr>
            <a:r>
              <a:rPr lang="ru-RU" altLang="ru-RU" sz="2400" b="1" smtClean="0"/>
              <a:t>прочного стекла </a:t>
            </a:r>
          </a:p>
          <a:p>
            <a:pPr>
              <a:lnSpc>
                <a:spcPct val="90000"/>
              </a:lnSpc>
            </a:pPr>
            <a:r>
              <a:rPr lang="ru-RU" altLang="ru-RU" sz="2400" b="1" smtClean="0"/>
              <a:t>с использованием</a:t>
            </a:r>
          </a:p>
          <a:p>
            <a:pPr>
              <a:lnSpc>
                <a:spcPct val="90000"/>
              </a:lnSpc>
            </a:pPr>
            <a:r>
              <a:rPr lang="ru-RU" altLang="ru-RU" sz="2400" b="1" smtClean="0"/>
              <a:t>стойких красителей).</a:t>
            </a:r>
            <a:r>
              <a:rPr lang="ru-RU" altLang="ru-RU" sz="3600" b="1" smtClean="0"/>
              <a:t> </a:t>
            </a:r>
            <a:br>
              <a:rPr lang="ru-RU" altLang="ru-RU" sz="36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endParaRPr lang="ru-RU" altLang="ru-RU" sz="2800" b="1" smtClean="0"/>
          </a:p>
        </p:txBody>
      </p:sp>
      <p:pic>
        <p:nvPicPr>
          <p:cNvPr id="59395" name="Picture 5" descr="B_23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062288"/>
            <a:ext cx="4675187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6100" y="3905250"/>
            <a:ext cx="4608513" cy="29527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b="1" smtClean="0"/>
              <a:t>     гирлянды электрические</a:t>
            </a:r>
            <a:r>
              <a:rPr lang="ru-RU" altLang="ru-RU" sz="1800" smtClean="0"/>
              <a:t>, ранее представляющие собой простую цепочку лампочек, сегодня выглядят гораздо более эстетично и разнообразнее. Оригинальной формы лампочки, «одетые» в снежинки, цветочки, ягодки, делают </a:t>
            </a:r>
            <a:r>
              <a:rPr lang="ru-RU" altLang="ru-RU" sz="1800" i="1" smtClean="0"/>
              <a:t>электрогирлянды</a:t>
            </a:r>
            <a:r>
              <a:rPr lang="ru-RU" altLang="ru-RU" sz="1800" smtClean="0"/>
              <a:t> одним из самых востребованных атрибутов Новогоднего праздника, создавая праздничное настроение в один миг.</a:t>
            </a:r>
            <a:r>
              <a:rPr lang="ru-RU" altLang="ru-RU" sz="1600" smtClean="0"/>
              <a:t> </a:t>
            </a:r>
          </a:p>
        </p:txBody>
      </p:sp>
      <p:pic>
        <p:nvPicPr>
          <p:cNvPr id="60419" name="Picture 5" descr="новогодние украш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3708400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7" descr="новогодние украшен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333375"/>
            <a:ext cx="28797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9" descr="derevo_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716338"/>
            <a:ext cx="44180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 descr="D:\МОИ_ДОКУМЕНТЫ\ПРЕЗЕНТАЦИИ\ДОКУМЕНТЫ\фоны для презентаций\126 фоны для презентаций\cc5ef8a79de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692150"/>
            <a:ext cx="6430963" cy="4681538"/>
          </a:xfrm>
          <a:noFill/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836613"/>
            <a:ext cx="6419850" cy="1103312"/>
          </a:xfrm>
          <a:prstGeom prst="rect">
            <a:avLst/>
          </a:prstGeom>
          <a:noFill/>
        </p:spPr>
      </p:pic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2941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1444" name="Picture 6" descr="Эмблема круг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5661025"/>
            <a:ext cx="769938" cy="755650"/>
          </a:xfrm>
          <a:prstGeom prst="rect">
            <a:avLst/>
          </a:prstGeom>
          <a:noFill/>
          <a:ln w="3175">
            <a:miter lim="800000"/>
            <a:headEnd/>
            <a:tailEnd/>
          </a:ln>
        </p:spPr>
      </p:pic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2411413" y="5589588"/>
            <a:ext cx="2813050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rgbClr val="FF3399"/>
                </a:solidFill>
                <a:cs typeface="Times New Roman" pitchFamily="18" charset="0"/>
              </a:rPr>
              <a:t>сайт «Школа АБВ»</a:t>
            </a:r>
            <a:endParaRPr lang="ru-RU" sz="600"/>
          </a:p>
          <a:p>
            <a:pPr eaLnBrk="0" hangingPunct="0"/>
            <a:r>
              <a:rPr lang="en-US" sz="2000" i="1">
                <a:solidFill>
                  <a:schemeClr val="bg1"/>
                </a:solidFill>
                <a:cs typeface="Times New Roman" pitchFamily="18" charset="0"/>
                <a:hlinkClick r:id="rId5"/>
              </a:rPr>
              <a:t>www</a:t>
            </a:r>
            <a:r>
              <a:rPr lang="ru-RU" sz="2000" i="1">
                <a:solidFill>
                  <a:schemeClr val="bg1"/>
                </a:solidFill>
                <a:cs typeface="Times New Roman" pitchFamily="18" charset="0"/>
                <a:hlinkClick r:id="rId5"/>
              </a:rPr>
              <a:t>.</a:t>
            </a:r>
            <a:r>
              <a:rPr lang="en-US" sz="2000" i="1">
                <a:solidFill>
                  <a:schemeClr val="bg1"/>
                </a:solidFill>
                <a:cs typeface="Times New Roman" pitchFamily="18" charset="0"/>
                <a:hlinkClick r:id="rId5"/>
              </a:rPr>
              <a:t>shkola</a:t>
            </a:r>
            <a:r>
              <a:rPr lang="ru-RU" sz="2000" i="1">
                <a:solidFill>
                  <a:schemeClr val="bg1"/>
                </a:solidFill>
                <a:cs typeface="Times New Roman" pitchFamily="18" charset="0"/>
                <a:hlinkClick r:id="rId5"/>
              </a:rPr>
              <a:t>-</a:t>
            </a:r>
            <a:r>
              <a:rPr lang="en-US" sz="2000" i="1">
                <a:solidFill>
                  <a:schemeClr val="bg1"/>
                </a:solidFill>
                <a:cs typeface="Times New Roman" pitchFamily="18" charset="0"/>
                <a:hlinkClick r:id="rId5"/>
              </a:rPr>
              <a:t>abv</a:t>
            </a:r>
            <a:r>
              <a:rPr lang="ru-RU" sz="2000" i="1">
                <a:solidFill>
                  <a:schemeClr val="bg1"/>
                </a:solidFill>
                <a:cs typeface="Times New Roman" pitchFamily="18" charset="0"/>
                <a:hlinkClick r:id="rId5"/>
              </a:rPr>
              <a:t>.</a:t>
            </a:r>
            <a:r>
              <a:rPr lang="en-US" sz="2000" i="1">
                <a:solidFill>
                  <a:schemeClr val="bg1"/>
                </a:solidFill>
                <a:cs typeface="Times New Roman" pitchFamily="18" charset="0"/>
                <a:hlinkClick r:id="rId5"/>
              </a:rPr>
              <a:t>ru</a:t>
            </a:r>
            <a:endParaRPr lang="ru-RU" sz="600">
              <a:solidFill>
                <a:schemeClr val="bg1"/>
              </a:solidFill>
            </a:endParaRPr>
          </a:p>
          <a:p>
            <a:pPr eaLnBrk="0" hangingPunct="0"/>
            <a:r>
              <a:rPr lang="en-US">
                <a:solidFill>
                  <a:schemeClr val="bg1"/>
                </a:solidFill>
                <a:cs typeface="Times New Roman" pitchFamily="18" charset="0"/>
                <a:hlinkClick r:id="rId6"/>
              </a:rPr>
              <a:t>https://vk.com/shkola_abv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7411" name="Picture 5" descr="Картинка 38 из 139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333375"/>
            <a:ext cx="5832475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928688" y="5354638"/>
            <a:ext cx="71501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31740" anchor="ctr">
            <a:spAutoFit/>
          </a:bodyPr>
          <a:lstStyle/>
          <a:p>
            <a:pPr algn="ctr"/>
            <a:endParaRPr lang="ru-RU" altLang="ru-RU"/>
          </a:p>
          <a:p>
            <a:pPr algn="ctr"/>
            <a:r>
              <a:rPr lang="ru-RU" altLang="ru-RU" sz="2400" b="1"/>
              <a:t>Ёлочные игрушки из прессованного картона. </a:t>
            </a:r>
          </a:p>
          <a:p>
            <a:pPr algn="ctr" eaLnBrk="0" hangingPunct="0"/>
            <a:endParaRPr lang="ru-RU" altLang="ru-RU" sz="2400" b="1"/>
          </a:p>
        </p:txBody>
      </p:sp>
    </p:spTree>
  </p:cSld>
  <p:clrMapOvr>
    <a:masterClrMapping/>
  </p:clrMapOvr>
  <p:transition spd="med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7210425" cy="1143000"/>
          </a:xfrm>
        </p:spPr>
        <p:txBody>
          <a:bodyPr/>
          <a:lstStyle/>
          <a:p>
            <a:r>
              <a:rPr lang="ru-RU" sz="3900" b="1" smtClean="0"/>
              <a:t>Ватные игрушки делали до середины пятидесятых годов</a:t>
            </a:r>
            <a:r>
              <a:rPr lang="ru-RU" sz="4800" b="1" smtClean="0"/>
              <a:t> </a:t>
            </a:r>
          </a:p>
        </p:txBody>
      </p:sp>
      <p:pic>
        <p:nvPicPr>
          <p:cNvPr id="18434" name="Picture 4" descr="138757--38696946-200-u3baf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133600"/>
            <a:ext cx="16891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138757--38696967-200-u599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4508500"/>
            <a:ext cx="158115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2d366205a6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1628775"/>
            <a:ext cx="3567113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138757--38696941-200-u192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4365625"/>
            <a:ext cx="16891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138757--38696943-200-uf876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1000" y="3956050"/>
            <a:ext cx="20891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0" descr="138757--38696939-200-u0ea8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1844675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Во второй половине 1930-х годов елочные игрушки стали выпускаться советскими артелями. 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60350"/>
            <a:ext cx="3627438" cy="4464050"/>
          </a:xfrm>
        </p:spPr>
      </p:pic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4643438" y="687388"/>
            <a:ext cx="367347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2400" b="1"/>
              <a:t>Затем русские кустари в небольших артелях стали выпускать игрушки из стекла…</a:t>
            </a:r>
            <a:br>
              <a:rPr lang="ru-RU" altLang="ru-RU" sz="2400" b="1"/>
            </a:br>
            <a:endParaRPr lang="ru-RU" altLang="ru-RU" sz="2400" b="1"/>
          </a:p>
        </p:txBody>
      </p:sp>
      <p:pic>
        <p:nvPicPr>
          <p:cNvPr id="19459" name="Picture 7" descr="03398a29bc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3284538"/>
            <a:ext cx="6096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260350"/>
            <a:ext cx="4608512" cy="18002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smtClean="0"/>
              <a:t>    </a:t>
            </a:r>
            <a:r>
              <a:rPr lang="ru-RU" altLang="ru-RU" sz="2400" b="1" smtClean="0"/>
              <a:t>В начале </a:t>
            </a:r>
            <a:r>
              <a:rPr lang="en-US" altLang="ru-RU" sz="2400" b="1" smtClean="0"/>
              <a:t>XX</a:t>
            </a:r>
            <a:r>
              <a:rPr lang="ru-RU" altLang="ru-RU" sz="2400" b="1" smtClean="0"/>
              <a:t> века появились игрушки на разные темы. Выпускались солдаты, космонавты, герои мультфильмов и сказок, овощи и фрукты и многое другое.</a:t>
            </a:r>
            <a:endParaRPr lang="en-US" altLang="ru-RU" sz="2400" b="1" smtClean="0"/>
          </a:p>
        </p:txBody>
      </p:sp>
      <p:pic>
        <p:nvPicPr>
          <p:cNvPr id="20482" name="Picture 5" descr="Картинка 43 из 139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88913"/>
            <a:ext cx="378777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7" descr="Картинка 65 из 139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b="38017"/>
          <a:stretch>
            <a:fillRect/>
          </a:stretch>
        </p:blipFill>
        <p:spPr bwMode="auto">
          <a:xfrm>
            <a:off x="4211638" y="2997200"/>
            <a:ext cx="47529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 Великой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Отечественной войны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21506" name="Picture 4" descr="img_18457562_660_4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989138"/>
            <a:ext cx="2111375" cy="3176587"/>
          </a:xfrm>
        </p:spPr>
      </p:pic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2987675" y="1909763"/>
            <a:ext cx="59055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/>
              <a:t>Люди праздновали Новый год и не переставали верить в победу. </a:t>
            </a:r>
          </a:p>
        </p:txBody>
      </p:sp>
      <p:pic>
        <p:nvPicPr>
          <p:cNvPr id="21508" name="Picture 8" descr="00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5300663"/>
            <a:ext cx="2022475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7sdnl_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284538"/>
            <a:ext cx="19907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1" descr="Люстр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3284538"/>
            <a:ext cx="3221037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</p:sld>
</file>

<file path=ppt/theme/theme1.xml><?xml version="1.0" encoding="utf-8"?>
<a:theme xmlns:a="http://schemas.openxmlformats.org/drawingml/2006/main" name="ёл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650</Words>
  <Application>Microsoft Office PowerPoint</Application>
  <PresentationFormat>Экран (4:3)</PresentationFormat>
  <Paragraphs>78</Paragraphs>
  <Slides>48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3" baseType="lpstr">
      <vt:lpstr>Arial</vt:lpstr>
      <vt:lpstr>Calibri</vt:lpstr>
      <vt:lpstr>Cordia New</vt:lpstr>
      <vt:lpstr>Times New Roman</vt:lpstr>
      <vt:lpstr>ёлка</vt:lpstr>
      <vt:lpstr>История новогодней игрушки</vt:lpstr>
      <vt:lpstr>Слайд 2</vt:lpstr>
      <vt:lpstr>Слайд 3</vt:lpstr>
      <vt:lpstr>Слайд 4</vt:lpstr>
      <vt:lpstr>Слайд 5</vt:lpstr>
      <vt:lpstr>Ватные игрушки делали до середины пятидесятых годов </vt:lpstr>
      <vt:lpstr>Слайд 7</vt:lpstr>
      <vt:lpstr>Слайд 8</vt:lpstr>
      <vt:lpstr>Период Великой Отечественной войны </vt:lpstr>
      <vt:lpstr>  50 – 60-е годы XX века</vt:lpstr>
      <vt:lpstr>Слайд 11</vt:lpstr>
      <vt:lpstr>Украшения из стекляруса </vt:lpstr>
      <vt:lpstr>Слайд 13</vt:lpstr>
      <vt:lpstr>В честь полетов в космос выпустили космонавтов, игрушечные спутники и ракеты. </vt:lpstr>
      <vt:lpstr>Слайд 15</vt:lpstr>
      <vt:lpstr> В семидесятые годы вместо непременной звезды появляются множество верхушек-пик </vt:lpstr>
      <vt:lpstr>Слайд 17</vt:lpstr>
      <vt:lpstr>Слайд 18</vt:lpstr>
      <vt:lpstr> </vt:lpstr>
      <vt:lpstr>Под ёлку ставили Деда Мороза и Снегурочку</vt:lpstr>
      <vt:lpstr>Слайд 21</vt:lpstr>
      <vt:lpstr>Современная ёлочная игрушка</vt:lpstr>
      <vt:lpstr>Слайд 23</vt:lpstr>
      <vt:lpstr>Слайд 24</vt:lpstr>
      <vt:lpstr>Слайд 25</vt:lpstr>
      <vt:lpstr>Слайд 26</vt:lpstr>
      <vt:lpstr>Слайд 27</vt:lpstr>
      <vt:lpstr>Слайд 28</vt:lpstr>
      <vt:lpstr>Изготовление новогодней игрушки</vt:lpstr>
      <vt:lpstr>Слайд 30</vt:lpstr>
      <vt:lpstr>Слайд 31</vt:lpstr>
      <vt:lpstr>Серебрение </vt:lpstr>
      <vt:lpstr>Серебрение </vt:lpstr>
      <vt:lpstr>Третий этап - покраска</vt:lpstr>
      <vt:lpstr>В печке</vt:lpstr>
      <vt:lpstr>Четвертый этап — художественное оформление</vt:lpstr>
      <vt:lpstr>Блёстки </vt:lpstr>
      <vt:lpstr>Рисунки </vt:lpstr>
      <vt:lpstr>Пятый этап </vt:lpstr>
      <vt:lpstr>Остается только надеть знакомые всем колпачки с петелькой </vt:lpstr>
      <vt:lpstr> ... и упаковать игрушки </vt:lpstr>
      <vt:lpstr>Новогоднее разнообразие </vt:lpstr>
      <vt:lpstr>Слайд 43</vt:lpstr>
      <vt:lpstr>Слайд 44</vt:lpstr>
      <vt:lpstr>Слайд 45</vt:lpstr>
      <vt:lpstr>Слайд 46</vt:lpstr>
      <vt:lpstr>Слайд 47</vt:lpstr>
      <vt:lpstr>Слайд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новогодней игрушки</dc:title>
  <dc:creator>lvolik</dc:creator>
  <cp:lastModifiedBy>Берюхов</cp:lastModifiedBy>
  <cp:revision>74</cp:revision>
  <dcterms:created xsi:type="dcterms:W3CDTF">2011-12-20T18:14:19Z</dcterms:created>
  <dcterms:modified xsi:type="dcterms:W3CDTF">2024-12-29T15:16:22Z</dcterms:modified>
</cp:coreProperties>
</file>