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79" r:id="rId5"/>
    <p:sldId id="270" r:id="rId6"/>
    <p:sldId id="280" r:id="rId7"/>
    <p:sldId id="271" r:id="rId8"/>
    <p:sldId id="281" r:id="rId9"/>
    <p:sldId id="273" r:id="rId10"/>
    <p:sldId id="283" r:id="rId11"/>
    <p:sldId id="272" r:id="rId12"/>
    <p:sldId id="282" r:id="rId13"/>
    <p:sldId id="274" r:id="rId14"/>
    <p:sldId id="284" r:id="rId15"/>
    <p:sldId id="275" r:id="rId16"/>
    <p:sldId id="285" r:id="rId17"/>
    <p:sldId id="276" r:id="rId18"/>
    <p:sldId id="286" r:id="rId19"/>
    <p:sldId id="277" r:id="rId20"/>
    <p:sldId id="287" r:id="rId21"/>
    <p:sldId id="278" r:id="rId22"/>
    <p:sldId id="288" r:id="rId23"/>
    <p:sldId id="289" r:id="rId24"/>
    <p:sldId id="294" r:id="rId25"/>
    <p:sldId id="290" r:id="rId26"/>
    <p:sldId id="295" r:id="rId27"/>
    <p:sldId id="291" r:id="rId28"/>
    <p:sldId id="296" r:id="rId29"/>
    <p:sldId id="293" r:id="rId30"/>
    <p:sldId id="298" r:id="rId31"/>
    <p:sldId id="292" r:id="rId32"/>
    <p:sldId id="297" r:id="rId33"/>
    <p:sldId id="299" r:id="rId34"/>
    <p:sldId id="304" r:id="rId35"/>
    <p:sldId id="303" r:id="rId36"/>
    <p:sldId id="305" r:id="rId37"/>
    <p:sldId id="302" r:id="rId38"/>
    <p:sldId id="306" r:id="rId39"/>
    <p:sldId id="301" r:id="rId40"/>
    <p:sldId id="307" r:id="rId41"/>
    <p:sldId id="300" r:id="rId42"/>
    <p:sldId id="308" r:id="rId43"/>
    <p:sldId id="309" r:id="rId44"/>
    <p:sldId id="310" r:id="rId45"/>
    <p:sldId id="311" r:id="rId46"/>
    <p:sldId id="315" r:id="rId47"/>
    <p:sldId id="312" r:id="rId48"/>
    <p:sldId id="316" r:id="rId49"/>
    <p:sldId id="313" r:id="rId50"/>
    <p:sldId id="317" r:id="rId51"/>
    <p:sldId id="314" r:id="rId52"/>
    <p:sldId id="318" r:id="rId53"/>
    <p:sldId id="319" r:id="rId54"/>
    <p:sldId id="324" r:id="rId55"/>
    <p:sldId id="320" r:id="rId56"/>
    <p:sldId id="325" r:id="rId57"/>
    <p:sldId id="321" r:id="rId58"/>
    <p:sldId id="326" r:id="rId59"/>
    <p:sldId id="322" r:id="rId60"/>
    <p:sldId id="327" r:id="rId61"/>
    <p:sldId id="323" r:id="rId62"/>
    <p:sldId id="328" r:id="rId63"/>
    <p:sldId id="329" r:id="rId6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A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51F9A-FEF0-4AB2-9357-5A8D16B8C293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1FD58-A8D4-431A-AD14-EA9ADB027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0F8F5-4DCC-4EFF-9BE7-3A2FD1A1DC42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DC1F0-07EC-426E-8547-8DF90A95C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12FDE-0DD2-4B3C-9E61-34C679FC609A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5D3ED-E507-46E6-A694-758912B0C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FF812-5CC7-4049-B0D6-9419E6D6393A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93167-975E-4038-B5BD-B54ED97DD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A7F0D-29AE-48D4-9CC6-5EC2C166DA59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55B36-4927-49ED-90C1-1D6D888CC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FF0E0-1BF9-4D85-828E-E6F38E38CDA3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91DAD-AD74-4516-82A3-A62FB27F3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7DE39-EB24-45A0-AE23-594F0D31F53F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8BDDC-84EE-4C26-A746-FF266FFC5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9F637-76F1-4D91-8FE7-2C6276C3ED68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BEFD9-B6FC-4C31-AB99-CEF7985EE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6ED84-632F-4638-AD4E-380E9F6C9FCF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A8022-BEDF-43CE-8E72-B34D30107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24B4B-09D2-4CA5-BD36-5C6297D190E2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0E3BB-2AA5-4B67-BAE2-E7255D431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0268F-90FB-4D42-A16A-21225A6AC9CA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92835-3963-492D-A17E-9BF97549F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320328-6ED4-452B-8F7D-9FAA8743A521}" type="datetimeFigureOut">
              <a:rPr lang="ru-RU"/>
              <a:pPr>
                <a:defRPr/>
              </a:pPr>
              <a:t>04.01.2025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C1A53B-123D-4D1A-B1E3-BAA0F44CE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26" Type="http://schemas.openxmlformats.org/officeDocument/2006/relationships/slide" Target="slide51.xml"/><Relationship Id="rId3" Type="http://schemas.openxmlformats.org/officeDocument/2006/relationships/slide" Target="slide5.xml"/><Relationship Id="rId21" Type="http://schemas.openxmlformats.org/officeDocument/2006/relationships/slide" Target="slide41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5" Type="http://schemas.openxmlformats.org/officeDocument/2006/relationships/slide" Target="slide49.xml"/><Relationship Id="rId2" Type="http://schemas.openxmlformats.org/officeDocument/2006/relationships/slide" Target="slide3.xml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29" Type="http://schemas.openxmlformats.org/officeDocument/2006/relationships/slide" Target="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24" Type="http://schemas.openxmlformats.org/officeDocument/2006/relationships/slide" Target="slide47.xml"/><Relationship Id="rId32" Type="http://schemas.openxmlformats.org/officeDocument/2006/relationships/slide" Target="slide1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23" Type="http://schemas.openxmlformats.org/officeDocument/2006/relationships/slide" Target="slide45.xml"/><Relationship Id="rId28" Type="http://schemas.openxmlformats.org/officeDocument/2006/relationships/slide" Target="slide55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31" Type="http://schemas.openxmlformats.org/officeDocument/2006/relationships/slide" Target="slide61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Relationship Id="rId22" Type="http://schemas.openxmlformats.org/officeDocument/2006/relationships/slide" Target="slide43.xml"/><Relationship Id="rId27" Type="http://schemas.openxmlformats.org/officeDocument/2006/relationships/slide" Target="slide53.xml"/><Relationship Id="rId30" Type="http://schemas.openxmlformats.org/officeDocument/2006/relationships/slide" Target="slide5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hyperlink" Target="https://vk.com/shkola_abv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www.shkola-abv.ru" TargetMode="External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450" y="4797425"/>
            <a:ext cx="1655763" cy="14398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hlinkClick r:id="rId3" action="ppaction://hlinksldjump"/>
              </a:rPr>
              <a:t>НАЧАТЬ ИГРУ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27763" y="4797425"/>
            <a:ext cx="1657350" cy="14398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hlinkClick r:id="rId4" action="ppaction://hlinksldjump"/>
              </a:rPr>
              <a:t>РАБОТУ ВЫПОЛНИЛ</a:t>
            </a:r>
            <a:endParaRPr lang="ru-RU" sz="2000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323850" y="5805488"/>
            <a:ext cx="690563" cy="503237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43213" y="4797425"/>
            <a:ext cx="3384550" cy="14398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Arial Narrow" pitchFamily="34" charset="0"/>
              </a:rPr>
              <a:t>ВИКТОРИНА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Arial Narrow" pitchFamily="34" charset="0"/>
              </a:rPr>
              <a:t>История Нового года и Рождества</a:t>
            </a:r>
            <a:endParaRPr lang="ru-RU" sz="28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В Китае</a:t>
            </a:r>
          </a:p>
        </p:txBody>
      </p:sp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22534" name="Прямоугольник 5"/>
          <p:cNvSpPr>
            <a:spLocks noChangeArrowheads="1"/>
          </p:cNvSpPr>
          <p:nvPr/>
        </p:nvSpPr>
        <p:spPr bwMode="auto">
          <a:xfrm>
            <a:off x="2484438" y="5084763"/>
            <a:ext cx="44624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+ 40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Новогодний стол</a:t>
            </a:r>
          </a:p>
        </p:txBody>
      </p:sp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23558" name="Прямоугольник 5"/>
          <p:cNvSpPr>
            <a:spLocks noChangeArrowheads="1"/>
          </p:cNvSpPr>
          <p:nvPr/>
        </p:nvSpPr>
        <p:spPr bwMode="auto">
          <a:xfrm>
            <a:off x="395288" y="1916113"/>
            <a:ext cx="8497887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В какой европейской стране праздничный стол без паштета из гусиной печени «Фуа-гра» трудно представить? 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Во Франции</a:t>
            </a:r>
          </a:p>
        </p:txBody>
      </p:sp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24582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+ 50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История Нового года</a:t>
            </a:r>
          </a:p>
        </p:txBody>
      </p:sp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395288" y="3105150"/>
            <a:ext cx="8353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Главный символ Нового года со времен СССР и по сей день? 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Ёлка</a:t>
            </a:r>
          </a:p>
        </p:txBody>
      </p:sp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26630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+ 10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История Нового года</a:t>
            </a: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27654" name="Прямоугольник 5"/>
          <p:cNvSpPr>
            <a:spLocks noChangeArrowheads="1"/>
          </p:cNvSpPr>
          <p:nvPr/>
        </p:nvSpPr>
        <p:spPr bwMode="auto">
          <a:xfrm>
            <a:off x="323850" y="2781300"/>
            <a:ext cx="835183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По указу какого царя датой празднования Нового года на Руси стало 1 января? 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Петра </a:t>
            </a:r>
            <a:r>
              <a:rPr lang="en-US" sz="6000" smtClean="0">
                <a:solidFill>
                  <a:schemeClr val="bg1"/>
                </a:solidFill>
                <a:latin typeface="Arial Narrow" pitchFamily="34" charset="0"/>
              </a:rPr>
              <a:t>I</a:t>
            </a:r>
            <a:endParaRPr lang="ru-RU" sz="600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28678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+ 20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История Нового года</a:t>
            </a:r>
          </a:p>
        </p:txBody>
      </p:sp>
      <p:sp>
        <p:nvSpPr>
          <p:cNvPr id="2969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29702" name="Прямоугольник 5"/>
          <p:cNvSpPr>
            <a:spLocks noChangeArrowheads="1"/>
          </p:cNvSpPr>
          <p:nvPr/>
        </p:nvSpPr>
        <p:spPr bwMode="auto">
          <a:xfrm>
            <a:off x="395288" y="2636838"/>
            <a:ext cx="83534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Какой праздник появился в России благодаря введению нового календаря?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Старый Новый год</a:t>
            </a:r>
          </a:p>
        </p:txBody>
      </p:sp>
      <p:sp>
        <p:nvSpPr>
          <p:cNvPr id="3072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0726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+ 30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История Нового года</a:t>
            </a:r>
          </a:p>
        </p:txBody>
      </p:sp>
      <p:sp>
        <p:nvSpPr>
          <p:cNvPr id="3174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1750" name="Прямоугольник 5"/>
          <p:cNvSpPr>
            <a:spLocks noChangeArrowheads="1"/>
          </p:cNvSpPr>
          <p:nvPr/>
        </p:nvSpPr>
        <p:spPr bwMode="auto">
          <a:xfrm>
            <a:off x="395288" y="2924175"/>
            <a:ext cx="8353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В каком городе России в 1852 была зажжена первая новогодняя ёлка?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2"/>
          <a:ext cx="9144000" cy="629694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203847"/>
                <a:gridCol w="1152128"/>
                <a:gridCol w="1224136"/>
                <a:gridCol w="1224136"/>
                <a:gridCol w="1224136"/>
                <a:gridCol w="1115617"/>
              </a:tblGrid>
              <a:tr h="1026872">
                <a:tc>
                  <a:txBody>
                    <a:bodyPr/>
                    <a:lstStyle/>
                    <a:p>
                      <a:r>
                        <a:rPr lang="ru-RU" sz="3400" b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Новогодний стол</a:t>
                      </a:r>
                      <a:endParaRPr lang="ru-RU" sz="3400" b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" action="ppaction://hlinksldjump"/>
                        </a:rPr>
                        <a:t>10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3" action="ppaction://hlinksldjump"/>
                        </a:rPr>
                        <a:t>20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4" action="ppaction://hlinksldjump"/>
                        </a:rPr>
                        <a:t>30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5" action="ppaction://hlinksldjump"/>
                        </a:rPr>
                        <a:t>40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6" action="ppaction://hlinksldjump"/>
                        </a:rPr>
                        <a:t>50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</a:tr>
              <a:tr h="1162588">
                <a:tc>
                  <a:txBody>
                    <a:bodyPr/>
                    <a:lstStyle/>
                    <a:p>
                      <a:r>
                        <a:rPr lang="ru-RU" sz="340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История Нового</a:t>
                      </a:r>
                      <a:r>
                        <a:rPr lang="ru-RU" sz="3400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 года</a:t>
                      </a:r>
                      <a:endParaRPr lang="ru-RU" sz="340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7" action="ppaction://hlinksldjump"/>
                        </a:rPr>
                        <a:t>10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8" action="ppaction://hlinksldjump"/>
                        </a:rPr>
                        <a:t>20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9" action="ppaction://hlinksldjump"/>
                        </a:rPr>
                        <a:t>30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10" action="ppaction://hlinksldjump"/>
                        </a:rPr>
                        <a:t>40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11" action="ppaction://hlinksldjump"/>
                        </a:rPr>
                        <a:t>50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</a:tr>
              <a:tr h="1026872">
                <a:tc>
                  <a:txBody>
                    <a:bodyPr/>
                    <a:lstStyle/>
                    <a:p>
                      <a:r>
                        <a:rPr lang="ru-RU" sz="3400" kern="1200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Снегурочка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12" action="ppaction://hlinksldjump"/>
                        </a:rPr>
                        <a:t>10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13" action="ppaction://hlinksldjump"/>
                        </a:rPr>
                        <a:t>20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14" action="ppaction://hlinksldjump"/>
                        </a:rPr>
                        <a:t>30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15" action="ppaction://hlinksldjump"/>
                        </a:rPr>
                        <a:t>40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16" action="ppaction://hlinksldjump"/>
                        </a:rPr>
                        <a:t>50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</a:tr>
              <a:tr h="1026872">
                <a:tc>
                  <a:txBody>
                    <a:bodyPr/>
                    <a:lstStyle/>
                    <a:p>
                      <a:r>
                        <a:rPr lang="ru-RU" sz="3400" kern="1200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Новый год в мире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17" action="ppaction://hlinksldjump"/>
                        </a:rPr>
                        <a:t>10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18" action="ppaction://hlinksldjump"/>
                        </a:rPr>
                        <a:t>20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19" action="ppaction://hlinksldjump"/>
                        </a:rPr>
                        <a:t>30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0" action="ppaction://hlinksldjump"/>
                        </a:rPr>
                        <a:t>40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1" action="ppaction://hlinksldjump"/>
                        </a:rPr>
                        <a:t>50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</a:tr>
              <a:tr h="1026872">
                <a:tc>
                  <a:txBody>
                    <a:bodyPr/>
                    <a:lstStyle/>
                    <a:p>
                      <a:r>
                        <a:rPr lang="ru-RU" sz="3400" kern="1200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Зимние забавы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2" action="ppaction://hlinksldjump"/>
                        </a:rPr>
                        <a:t>10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3" action="ppaction://hlinksldjump"/>
                        </a:rPr>
                        <a:t>20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4" action="ppaction://hlinksldjump"/>
                        </a:rPr>
                        <a:t>30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5" action="ppaction://hlinksldjump"/>
                        </a:rPr>
                        <a:t>40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6" action="ppaction://hlinksldjump"/>
                        </a:rPr>
                        <a:t>50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</a:tr>
              <a:tr h="1026872">
                <a:tc>
                  <a:txBody>
                    <a:bodyPr/>
                    <a:lstStyle/>
                    <a:p>
                      <a:r>
                        <a:rPr lang="ru-RU" sz="3400" kern="1200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Рождество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7" action="ppaction://hlinksldjump"/>
                        </a:rPr>
                        <a:t>10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8" action="ppaction://hlinksldjump"/>
                        </a:rPr>
                        <a:t>20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29" action="ppaction://hlinksldjump"/>
                        </a:rPr>
                        <a:t>30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30" action="ppaction://hlinksldjump"/>
                        </a:rPr>
                        <a:t>40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rgbClr val="FFFF00"/>
                            </a:solidFill>
                          </a:ln>
                          <a:solidFill>
                            <a:srgbClr val="FFFF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31" action="ppaction://hlinksldjump"/>
                        </a:rPr>
                        <a:t>50</a:t>
                      </a:r>
                      <a:endParaRPr lang="ru-RU" sz="4000" b="1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D1A80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956550" y="6308725"/>
            <a:ext cx="1008063" cy="360363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 Narrow" pitchFamily="34" charset="0"/>
                <a:hlinkClick r:id="rId32" action="ppaction://hlinksldjump"/>
              </a:rPr>
              <a:t>В  начало</a:t>
            </a:r>
            <a:endParaRPr lang="ru-RU" sz="1600" b="1" dirty="0">
              <a:latin typeface="Arial Narrow" pitchFamily="34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7596188" y="6381750"/>
            <a:ext cx="288925" cy="287338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В Санкт-Петербурге</a:t>
            </a:r>
          </a:p>
        </p:txBody>
      </p:sp>
      <p:sp>
        <p:nvSpPr>
          <p:cNvPr id="3277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2774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+ 40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История Нового года</a:t>
            </a:r>
          </a:p>
        </p:txBody>
      </p:sp>
      <p:sp>
        <p:nvSpPr>
          <p:cNvPr id="3379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3798" name="Прямоугольник 5"/>
          <p:cNvSpPr>
            <a:spLocks noChangeArrowheads="1"/>
          </p:cNvSpPr>
          <p:nvPr/>
        </p:nvSpPr>
        <p:spPr bwMode="auto">
          <a:xfrm>
            <a:off x="250825" y="2924175"/>
            <a:ext cx="849788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Какая новогодняя традиция получила распространение при императрице Екатерине II 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bg1"/>
                </a:solidFill>
                <a:latin typeface="Arial Narrow" pitchFamily="34" charset="0"/>
              </a:rPr>
              <a:t>Традиция дарить новогодние подарки</a:t>
            </a:r>
            <a:endParaRPr lang="ru-RU" sz="60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481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4822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+ 50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Снегурочка</a:t>
            </a:r>
          </a:p>
        </p:txBody>
      </p:sp>
      <p:sp>
        <p:nvSpPr>
          <p:cNvPr id="3584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5846" name="Прямоугольник 7"/>
          <p:cNvSpPr>
            <a:spLocks noChangeArrowheads="1"/>
          </p:cNvSpPr>
          <p:nvPr/>
        </p:nvSpPr>
        <p:spPr bwMode="auto">
          <a:xfrm>
            <a:off x="250825" y="3213100"/>
            <a:ext cx="849788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Кем Снегурочка приходится </a:t>
            </a:r>
          </a:p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Деду морозу?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Внучкой</a:t>
            </a:r>
          </a:p>
        </p:txBody>
      </p:sp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6870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+ 10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Снегурочка</a:t>
            </a:r>
          </a:p>
        </p:txBody>
      </p:sp>
      <p:sp>
        <p:nvSpPr>
          <p:cNvPr id="3789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7894" name="Прямоугольник 5"/>
          <p:cNvSpPr>
            <a:spLocks noChangeArrowheads="1"/>
          </p:cNvSpPr>
          <p:nvPr/>
        </p:nvSpPr>
        <p:spPr bwMode="auto">
          <a:xfrm>
            <a:off x="250825" y="2924175"/>
            <a:ext cx="849788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Из чего в русских народных сказках Снегурочка была  вылеплена бездетными стариками?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Из снега</a:t>
            </a:r>
          </a:p>
        </p:txBody>
      </p:sp>
      <p:sp>
        <p:nvSpPr>
          <p:cNvPr id="3891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8918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+ 20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Снегурочка</a:t>
            </a:r>
          </a:p>
        </p:txBody>
      </p:sp>
      <p:sp>
        <p:nvSpPr>
          <p:cNvPr id="3993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9942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Вечно юная и жизнерадостная Снегурочка, в славянских сказках предстает в одежде именно этого цвета…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Белого</a:t>
            </a:r>
          </a:p>
        </p:txBody>
      </p:sp>
      <p:sp>
        <p:nvSpPr>
          <p:cNvPr id="4096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40966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+ 30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Снегурочка</a:t>
            </a:r>
          </a:p>
        </p:txBody>
      </p:sp>
      <p:sp>
        <p:nvSpPr>
          <p:cNvPr id="4198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41990" name="Прямоугольник 5"/>
          <p:cNvSpPr>
            <a:spLocks noChangeArrowheads="1"/>
          </p:cNvSpPr>
          <p:nvPr/>
        </p:nvSpPr>
        <p:spPr bwMode="auto">
          <a:xfrm>
            <a:off x="250825" y="2924175"/>
            <a:ext cx="849788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В какой день Снегурочка может поздравить своего дедушку с днем рождения?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Новогодний стол</a:t>
            </a: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5366" name="Прямоугольник 10"/>
          <p:cNvSpPr>
            <a:spLocks noChangeArrowheads="1"/>
          </p:cNvSpPr>
          <p:nvPr/>
        </p:nvSpPr>
        <p:spPr bwMode="auto">
          <a:xfrm>
            <a:off x="323850" y="3105150"/>
            <a:ext cx="84963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Какой фрукт является неизменным атрибутом новогоднего стола?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18 ноября</a:t>
            </a:r>
          </a:p>
        </p:txBody>
      </p:sp>
      <p:sp>
        <p:nvSpPr>
          <p:cNvPr id="4301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43014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+ 40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Снегурочка</a:t>
            </a:r>
          </a:p>
        </p:txBody>
      </p:sp>
      <p:sp>
        <p:nvSpPr>
          <p:cNvPr id="4403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44038" name="Прямоугольник 5"/>
          <p:cNvSpPr>
            <a:spLocks noChangeArrowheads="1"/>
          </p:cNvSpPr>
          <p:nvPr/>
        </p:nvSpPr>
        <p:spPr bwMode="auto">
          <a:xfrm>
            <a:off x="250825" y="2924175"/>
            <a:ext cx="84978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В какой области находится резиденция и терем Снегурочки?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В Костромской области</a:t>
            </a:r>
          </a:p>
        </p:txBody>
      </p:sp>
      <p:sp>
        <p:nvSpPr>
          <p:cNvPr id="4505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45062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+ 50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Новый год в мире</a:t>
            </a:r>
          </a:p>
        </p:txBody>
      </p:sp>
      <p:sp>
        <p:nvSpPr>
          <p:cNvPr id="4608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46086" name="Прямоугольник 5"/>
          <p:cNvSpPr>
            <a:spLocks noChangeArrowheads="1"/>
          </p:cNvSpPr>
          <p:nvPr/>
        </p:nvSpPr>
        <p:spPr bwMode="auto">
          <a:xfrm>
            <a:off x="250825" y="2924175"/>
            <a:ext cx="84978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Сколько виноградин нужно съесть под бой курантов в  Испании?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12 виноградин</a:t>
            </a:r>
          </a:p>
        </p:txBody>
      </p:sp>
      <p:sp>
        <p:nvSpPr>
          <p:cNvPr id="4710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47110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+ 10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Новый год в мире</a:t>
            </a:r>
          </a:p>
        </p:txBody>
      </p:sp>
      <p:sp>
        <p:nvSpPr>
          <p:cNvPr id="4813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48134" name="Прямоугольник 5"/>
          <p:cNvSpPr>
            <a:spLocks noChangeArrowheads="1"/>
          </p:cNvSpPr>
          <p:nvPr/>
        </p:nvSpPr>
        <p:spPr bwMode="auto">
          <a:xfrm>
            <a:off x="250825" y="2924175"/>
            <a:ext cx="84978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Куда в обязательном порядке идут финны в последний день года?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В баню</a:t>
            </a:r>
          </a:p>
        </p:txBody>
      </p:sp>
      <p:sp>
        <p:nvSpPr>
          <p:cNvPr id="4915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49158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+ 20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Новый год в мире</a:t>
            </a:r>
          </a:p>
        </p:txBody>
      </p:sp>
      <p:sp>
        <p:nvSpPr>
          <p:cNvPr id="5017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0182" name="Прямоугольник 5"/>
          <p:cNvSpPr>
            <a:spLocks noChangeArrowheads="1"/>
          </p:cNvSpPr>
          <p:nvPr/>
        </p:nvSpPr>
        <p:spPr bwMode="auto">
          <a:xfrm>
            <a:off x="323850" y="2420938"/>
            <a:ext cx="84963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chemeClr val="bg1"/>
                </a:solidFill>
                <a:latin typeface="Arial Narrow" pitchFamily="34" charset="0"/>
              </a:rPr>
              <a:t>Китайцы считают, что первый день наступившего года окутан злыми духами, которых необходимо отпугнуть. Чем китайцы их отпугивают?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Петардами</a:t>
            </a:r>
          </a:p>
        </p:txBody>
      </p:sp>
      <p:sp>
        <p:nvSpPr>
          <p:cNvPr id="5120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1206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+ 30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Новый год в мире</a:t>
            </a:r>
          </a:p>
        </p:txBody>
      </p:sp>
      <p:sp>
        <p:nvSpPr>
          <p:cNvPr id="5222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2230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Представителя какой профессии встретить в новогоднюю ночь считается наивысшим счастьем у австрийцев?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Мандарин</a:t>
            </a:r>
          </a:p>
        </p:txBody>
      </p:sp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6390" name="TextBox 7"/>
          <p:cNvSpPr txBox="1">
            <a:spLocks noChangeArrowheads="1"/>
          </p:cNvSpPr>
          <p:nvPr/>
        </p:nvSpPr>
        <p:spPr bwMode="auto">
          <a:xfrm>
            <a:off x="2339975" y="5084763"/>
            <a:ext cx="44624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+ 10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Трубочиста</a:t>
            </a:r>
          </a:p>
        </p:txBody>
      </p:sp>
      <p:sp>
        <p:nvSpPr>
          <p:cNvPr id="5325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3254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+ 40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Новый год в мире</a:t>
            </a:r>
          </a:p>
        </p:txBody>
      </p:sp>
      <p:sp>
        <p:nvSpPr>
          <p:cNvPr id="5427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4278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Жители какой европейской  страны в первые часы Нового года из окон своих квартир и домов выбрасывают весь ненужный хлам?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Жители Италии</a:t>
            </a:r>
          </a:p>
        </p:txBody>
      </p:sp>
      <p:sp>
        <p:nvSpPr>
          <p:cNvPr id="5529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5302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+ 50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Зимние забавы</a:t>
            </a:r>
          </a:p>
        </p:txBody>
      </p:sp>
      <p:sp>
        <p:nvSpPr>
          <p:cNvPr id="5632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6326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Традиционная елочная макушка?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Звезда</a:t>
            </a:r>
          </a:p>
        </p:txBody>
      </p:sp>
      <p:sp>
        <p:nvSpPr>
          <p:cNvPr id="5734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7350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+ 10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Зимние забавы</a:t>
            </a:r>
          </a:p>
        </p:txBody>
      </p:sp>
      <p:sp>
        <p:nvSpPr>
          <p:cNvPr id="5837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8374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Как называется русский старинный, но нестареющий танец у новогодней ёлки?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Хоровод</a:t>
            </a:r>
          </a:p>
        </p:txBody>
      </p:sp>
      <p:sp>
        <p:nvSpPr>
          <p:cNvPr id="5939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9398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+ 20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Зимние забавы</a:t>
            </a:r>
          </a:p>
        </p:txBody>
      </p:sp>
      <p:sp>
        <p:nvSpPr>
          <p:cNvPr id="6041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60422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Какой любимый головной убор Снеговика?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Ведро</a:t>
            </a:r>
          </a:p>
        </p:txBody>
      </p:sp>
      <p:sp>
        <p:nvSpPr>
          <p:cNvPr id="6144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61446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+ 30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Зимние забавы</a:t>
            </a:r>
          </a:p>
        </p:txBody>
      </p:sp>
      <p:sp>
        <p:nvSpPr>
          <p:cNvPr id="6246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62470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Какую «взятку» надо дать </a:t>
            </a:r>
          </a:p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Деду Морозу за подарок?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Новогодний стол</a:t>
            </a:r>
          </a:p>
        </p:txBody>
      </p:sp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323850" y="3105150"/>
            <a:ext cx="84963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Какое новогоднее блюдо, как и дедушка, носит «шубу»?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Стихи или песню</a:t>
            </a:r>
          </a:p>
        </p:txBody>
      </p:sp>
      <p:sp>
        <p:nvSpPr>
          <p:cNvPr id="6349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63494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+ 40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Зимние забавы</a:t>
            </a:r>
          </a:p>
        </p:txBody>
      </p:sp>
      <p:sp>
        <p:nvSpPr>
          <p:cNvPr id="6451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64518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Как называется новогодний телевизионный концерт?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Голубой огонек</a:t>
            </a:r>
          </a:p>
        </p:txBody>
      </p:sp>
      <p:sp>
        <p:nvSpPr>
          <p:cNvPr id="6553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65542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+ 50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Рождество</a:t>
            </a:r>
          </a:p>
        </p:txBody>
      </p:sp>
      <p:sp>
        <p:nvSpPr>
          <p:cNvPr id="6656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66566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Сколько времени прошло со дня рождения Иисуса Христа?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2018 лет </a:t>
            </a:r>
          </a:p>
        </p:txBody>
      </p:sp>
      <p:sp>
        <p:nvSpPr>
          <p:cNvPr id="6758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67590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+ 10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Рождество</a:t>
            </a:r>
          </a:p>
        </p:txBody>
      </p:sp>
      <p:sp>
        <p:nvSpPr>
          <p:cNvPr id="6861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68614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В каком городе Иисус Христос родился?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Вифлеем </a:t>
            </a:r>
          </a:p>
        </p:txBody>
      </p:sp>
      <p:sp>
        <p:nvSpPr>
          <p:cNvPr id="6963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69638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+ 20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Рождество</a:t>
            </a:r>
          </a:p>
        </p:txBody>
      </p:sp>
      <p:sp>
        <p:nvSpPr>
          <p:cNvPr id="7065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70662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 Кто первым пришел поклониться Святому Младенцу Иисусу?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Пастухи </a:t>
            </a:r>
          </a:p>
        </p:txBody>
      </p:sp>
      <p:sp>
        <p:nvSpPr>
          <p:cNvPr id="7168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71686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+ 30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Рождество</a:t>
            </a:r>
          </a:p>
        </p:txBody>
      </p:sp>
      <p:sp>
        <p:nvSpPr>
          <p:cNvPr id="7270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72710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Как называется время, когда проходят рождественские праздники с народными играми и песнями?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«Селедка под шубой»</a:t>
            </a:r>
          </a:p>
        </p:txBody>
      </p:sp>
      <p:sp>
        <p:nvSpPr>
          <p:cNvPr id="1843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8438" name="Прямоугольник 5"/>
          <p:cNvSpPr>
            <a:spLocks noChangeArrowheads="1"/>
          </p:cNvSpPr>
          <p:nvPr/>
        </p:nvSpPr>
        <p:spPr bwMode="auto">
          <a:xfrm>
            <a:off x="2484438" y="5084763"/>
            <a:ext cx="44624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+ 20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Святки </a:t>
            </a:r>
          </a:p>
        </p:txBody>
      </p:sp>
      <p:sp>
        <p:nvSpPr>
          <p:cNvPr id="73731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73734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+ 40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Рождество</a:t>
            </a:r>
          </a:p>
        </p:txBody>
      </p:sp>
      <p:sp>
        <p:nvSpPr>
          <p:cNvPr id="74755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74758" name="Прямоугольник 5"/>
          <p:cNvSpPr>
            <a:spLocks noChangeArrowheads="1"/>
          </p:cNvSpPr>
          <p:nvPr/>
        </p:nvSpPr>
        <p:spPr bwMode="auto">
          <a:xfrm>
            <a:off x="250825" y="2636838"/>
            <a:ext cx="849788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Как звали царя Иудеи, в правление которого родился Иисус Христос?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Ирод </a:t>
            </a:r>
          </a:p>
        </p:txBody>
      </p:sp>
      <p:sp>
        <p:nvSpPr>
          <p:cNvPr id="7577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75782" name="Прямоугольник 5"/>
          <p:cNvSpPr>
            <a:spLocks noChangeArrowheads="1"/>
          </p:cNvSpPr>
          <p:nvPr/>
        </p:nvSpPr>
        <p:spPr bwMode="auto">
          <a:xfrm>
            <a:off x="2411413" y="5157788"/>
            <a:ext cx="446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+ 50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7680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76806" name="Прямоугольник 5"/>
          <p:cNvSpPr>
            <a:spLocks noChangeArrowheads="1"/>
          </p:cNvSpPr>
          <p:nvPr/>
        </p:nvSpPr>
        <p:spPr bwMode="auto">
          <a:xfrm>
            <a:off x="1692275" y="2205038"/>
            <a:ext cx="568801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FF00"/>
                </a:solidFill>
                <a:latin typeface="Arial Narrow" pitchFamily="34" charset="0"/>
              </a:rPr>
              <a:t>Работу выполнила: Акентьева Людмила Петровна</a:t>
            </a:r>
          </a:p>
          <a:p>
            <a:r>
              <a:rPr lang="ru-RU" sz="2800">
                <a:solidFill>
                  <a:srgbClr val="FFFF00"/>
                </a:solidFill>
                <a:latin typeface="Arial Narrow" pitchFamily="34" charset="0"/>
              </a:rPr>
              <a:t>МКОУ – Филипповская СОШ</a:t>
            </a:r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0" y="2941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76807" name="Picture 6" descr="Эмблема круг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4221163"/>
            <a:ext cx="769938" cy="755650"/>
          </a:xfrm>
          <a:prstGeom prst="rect">
            <a:avLst/>
          </a:prstGeom>
          <a:noFill/>
          <a:ln w="3175">
            <a:miter lim="800000"/>
            <a:headEnd/>
            <a:tailEnd/>
          </a:ln>
        </p:spPr>
      </p:pic>
      <p:sp>
        <p:nvSpPr>
          <p:cNvPr id="76809" name="Rectangle 9"/>
          <p:cNvSpPr>
            <a:spLocks noChangeArrowheads="1"/>
          </p:cNvSpPr>
          <p:nvPr/>
        </p:nvSpPr>
        <p:spPr bwMode="auto">
          <a:xfrm>
            <a:off x="3203575" y="4076700"/>
            <a:ext cx="270192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 b="1">
                <a:solidFill>
                  <a:srgbClr val="FF3399"/>
                </a:solidFill>
                <a:cs typeface="Times New Roman" pitchFamily="18" charset="0"/>
              </a:rPr>
              <a:t>сайт </a:t>
            </a:r>
            <a:r>
              <a:rPr lang="ru-RU" sz="2000" b="1">
                <a:solidFill>
                  <a:srgbClr val="FF3399"/>
                </a:solidFill>
                <a:latin typeface="Calibri"/>
                <a:cs typeface="Times New Roman" pitchFamily="18" charset="0"/>
              </a:rPr>
              <a:t>«</a:t>
            </a:r>
            <a:r>
              <a:rPr lang="ru-RU" sz="2000" b="1">
                <a:solidFill>
                  <a:srgbClr val="FF3399"/>
                </a:solidFill>
                <a:cs typeface="Times New Roman" pitchFamily="18" charset="0"/>
              </a:rPr>
              <a:t>Школа АБВ</a:t>
            </a:r>
            <a:r>
              <a:rPr lang="ru-RU" sz="2000" b="1">
                <a:solidFill>
                  <a:srgbClr val="FF3399"/>
                </a:solidFill>
                <a:latin typeface="Calibri"/>
                <a:cs typeface="Times New Roman" pitchFamily="18" charset="0"/>
              </a:rPr>
              <a:t>»</a:t>
            </a:r>
            <a:endParaRPr lang="ru-RU" sz="600"/>
          </a:p>
          <a:p>
            <a:pPr algn="ctr" eaLnBrk="0" hangingPunct="0"/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6"/>
              </a:rPr>
              <a:t>www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6"/>
              </a:rPr>
              <a:t>.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6"/>
              </a:rPr>
              <a:t>shkola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6"/>
              </a:rPr>
              <a:t>-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6"/>
              </a:rPr>
              <a:t>abv</a:t>
            </a:r>
            <a:r>
              <a:rPr lang="ru-RU" sz="2000" i="1">
                <a:solidFill>
                  <a:srgbClr val="0000FF"/>
                </a:solidFill>
                <a:cs typeface="Times New Roman" pitchFamily="18" charset="0"/>
                <a:hlinkClick r:id="rId6"/>
              </a:rPr>
              <a:t>.</a:t>
            </a:r>
            <a:r>
              <a:rPr lang="en-US" sz="2000" i="1">
                <a:solidFill>
                  <a:srgbClr val="0000FF"/>
                </a:solidFill>
                <a:cs typeface="Times New Roman" pitchFamily="18" charset="0"/>
                <a:hlinkClick r:id="rId6"/>
              </a:rPr>
              <a:t>ru</a:t>
            </a:r>
            <a:endParaRPr lang="ru-RU" sz="600"/>
          </a:p>
          <a:p>
            <a:pPr algn="ctr" eaLnBrk="0" hangingPunct="0"/>
            <a:r>
              <a:rPr lang="en-US">
                <a:solidFill>
                  <a:srgbClr val="000000"/>
                </a:solidFill>
                <a:latin typeface="Calibri" pitchFamily="34" charset="0"/>
                <a:cs typeface="Times New Roman" pitchFamily="18" charset="0"/>
                <a:hlinkClick r:id="rId7"/>
              </a:rPr>
              <a:t>https://vk.com/shkola_abv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Новогодний стол</a:t>
            </a:r>
          </a:p>
        </p:txBody>
      </p:sp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395288" y="1844675"/>
            <a:ext cx="8497887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Салат «Оливье» назван в честь француза, но популярно это блюдо на новогоднем столе именно в этой стране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В России</a:t>
            </a:r>
          </a:p>
        </p:txBody>
      </p:sp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НАЗАД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20486" name="Прямоугольник 5"/>
          <p:cNvSpPr>
            <a:spLocks noChangeArrowheads="1"/>
          </p:cNvSpPr>
          <p:nvPr/>
        </p:nvSpPr>
        <p:spPr bwMode="auto">
          <a:xfrm>
            <a:off x="2484438" y="5084763"/>
            <a:ext cx="44624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 Narrow" pitchFamily="34" charset="0"/>
              </a:rPr>
              <a:t>+ 30 баллов за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z="6000" smtClean="0">
                <a:solidFill>
                  <a:schemeClr val="bg1"/>
                </a:solidFill>
                <a:latin typeface="Arial Narrow" pitchFamily="34" charset="0"/>
              </a:rPr>
              <a:t>Новогодний стол</a:t>
            </a:r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971550" y="2349500"/>
            <a:ext cx="6769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1725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3" action="ppaction://hlinksldjump"/>
              </a:rPr>
              <a:t>ТАБЛО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850" y="5732463"/>
            <a:ext cx="1368425" cy="914400"/>
          </a:xfrm>
          <a:prstGeom prst="rec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Narrow" pitchFamily="34" charset="0"/>
                <a:hlinkClick r:id="rId4" action="ppaction://hlinksldjump"/>
              </a:rPr>
              <a:t>ОТВЕТ</a:t>
            </a:r>
            <a:endParaRPr lang="ru-RU" sz="32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21510" name="Прямоугольник 5"/>
          <p:cNvSpPr>
            <a:spLocks noChangeArrowheads="1"/>
          </p:cNvSpPr>
          <p:nvPr/>
        </p:nvSpPr>
        <p:spPr bwMode="auto">
          <a:xfrm>
            <a:off x="323850" y="1844675"/>
            <a:ext cx="84963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>
              <a:solidFill>
                <a:schemeClr val="bg1"/>
              </a:solidFill>
              <a:latin typeface="Arial Narrow" pitchFamily="34" charset="0"/>
            </a:endParaRPr>
          </a:p>
          <a:p>
            <a:pPr algn="ctr"/>
            <a:r>
              <a:rPr lang="ru-RU" sz="4400">
                <a:solidFill>
                  <a:schemeClr val="bg1"/>
                </a:solidFill>
                <a:latin typeface="Arial Narrow" pitchFamily="34" charset="0"/>
              </a:rPr>
              <a:t>В какой восточной стране праздничным десертом считается пирожное из клейкого риса, проса и сахара? </a:t>
            </a: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725</Words>
  <Application>Microsoft Office PowerPoint</Application>
  <PresentationFormat>Экран (4:3)</PresentationFormat>
  <Paragraphs>259</Paragraphs>
  <Slides>63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63</vt:i4>
      </vt:variant>
    </vt:vector>
  </HeadingPairs>
  <TitlesOfParts>
    <vt:vector size="68" baseType="lpstr">
      <vt:lpstr>Calibri</vt:lpstr>
      <vt:lpstr>Arial</vt:lpstr>
      <vt:lpstr>Arial Narrow</vt:lpstr>
      <vt:lpstr>Times New Roman</vt:lpstr>
      <vt:lpstr>Тема Office</vt:lpstr>
      <vt:lpstr>Слайд 1</vt:lpstr>
      <vt:lpstr>Слайд 2</vt:lpstr>
      <vt:lpstr>Новогодний стол</vt:lpstr>
      <vt:lpstr>Мандарин</vt:lpstr>
      <vt:lpstr>Новогодний стол</vt:lpstr>
      <vt:lpstr>«Селедка под шубой»</vt:lpstr>
      <vt:lpstr>Новогодний стол</vt:lpstr>
      <vt:lpstr>В России</vt:lpstr>
      <vt:lpstr>Новогодний стол</vt:lpstr>
      <vt:lpstr>В Китае</vt:lpstr>
      <vt:lpstr>Новогодний стол</vt:lpstr>
      <vt:lpstr>Во Франции</vt:lpstr>
      <vt:lpstr>История Нового года</vt:lpstr>
      <vt:lpstr>Ёлка</vt:lpstr>
      <vt:lpstr>История Нового года</vt:lpstr>
      <vt:lpstr>Петра I</vt:lpstr>
      <vt:lpstr>История Нового года</vt:lpstr>
      <vt:lpstr>Старый Новый год</vt:lpstr>
      <vt:lpstr>История Нового года</vt:lpstr>
      <vt:lpstr>В Санкт-Петербурге</vt:lpstr>
      <vt:lpstr>История Нового года</vt:lpstr>
      <vt:lpstr>Традиция дарить новогодние подарки</vt:lpstr>
      <vt:lpstr>Снегурочка</vt:lpstr>
      <vt:lpstr>Внучкой</vt:lpstr>
      <vt:lpstr>Снегурочка</vt:lpstr>
      <vt:lpstr>Из снега</vt:lpstr>
      <vt:lpstr>Снегурочка</vt:lpstr>
      <vt:lpstr>Белого</vt:lpstr>
      <vt:lpstr>Снегурочка</vt:lpstr>
      <vt:lpstr>18 ноября</vt:lpstr>
      <vt:lpstr>Снегурочка</vt:lpstr>
      <vt:lpstr>В Костромской области</vt:lpstr>
      <vt:lpstr>Новый год в мире</vt:lpstr>
      <vt:lpstr>12 виноградин</vt:lpstr>
      <vt:lpstr>Новый год в мире</vt:lpstr>
      <vt:lpstr>В баню</vt:lpstr>
      <vt:lpstr>Новый год в мире</vt:lpstr>
      <vt:lpstr>Петардами</vt:lpstr>
      <vt:lpstr>Новый год в мире</vt:lpstr>
      <vt:lpstr>Трубочиста</vt:lpstr>
      <vt:lpstr>Новый год в мире</vt:lpstr>
      <vt:lpstr>Жители Италии</vt:lpstr>
      <vt:lpstr>Зимние забавы</vt:lpstr>
      <vt:lpstr>Звезда</vt:lpstr>
      <vt:lpstr>Зимние забавы</vt:lpstr>
      <vt:lpstr>Хоровод</vt:lpstr>
      <vt:lpstr>Зимние забавы</vt:lpstr>
      <vt:lpstr>Ведро</vt:lpstr>
      <vt:lpstr>Зимние забавы</vt:lpstr>
      <vt:lpstr>Стихи или песню</vt:lpstr>
      <vt:lpstr>Зимние забавы</vt:lpstr>
      <vt:lpstr>Голубой огонек</vt:lpstr>
      <vt:lpstr>Рождество</vt:lpstr>
      <vt:lpstr>2018 лет </vt:lpstr>
      <vt:lpstr>Рождество</vt:lpstr>
      <vt:lpstr>Вифлеем </vt:lpstr>
      <vt:lpstr>Рождество</vt:lpstr>
      <vt:lpstr>Пастухи </vt:lpstr>
      <vt:lpstr>Рождество</vt:lpstr>
      <vt:lpstr>Святки </vt:lpstr>
      <vt:lpstr>Рождество</vt:lpstr>
      <vt:lpstr>Ирод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Берюхов</cp:lastModifiedBy>
  <cp:revision>81</cp:revision>
  <dcterms:created xsi:type="dcterms:W3CDTF">2018-11-25T12:50:31Z</dcterms:created>
  <dcterms:modified xsi:type="dcterms:W3CDTF">2025-01-04T13:13:31Z</dcterms:modified>
</cp:coreProperties>
</file>