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Vcy;&amp;ocy;&amp;zcy;&amp;dcy;&amp;ucy;&amp;shcy;&amp;ncy;&amp;ycy;&amp;iecy; &amp;shcy;&amp;acy;&amp;rcy;&amp;ycy; - &amp;Mcy;&amp;acy;&amp;rcy;&amp;icy;&amp;ncy;&amp;acy; &amp;Vcy;&amp;lcy;&amp;acy;&amp;dcy;&amp;icy;&amp;mcy;&amp;icy;&amp;rcy;&amp;ocy;&amp;vcy;&amp;ncy;&amp;acy; &amp;Kcy;&amp;ocy;&amp;rcy;&amp;iecy;&amp;pcy;&amp;icy;&amp;ncy;&amp;acy;"/>
          <p:cNvPicPr>
            <a:picLocks noChangeAspect="1" noChangeArrowheads="1"/>
          </p:cNvPicPr>
          <p:nvPr userDrawn="1"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433856">
            <a:off x="6651625" y="304800"/>
            <a:ext cx="22256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&amp;Lcy;&amp;yucy;&amp;dcy;&amp;icy; &amp;Rcy;&amp;acy;&amp;scy;&amp;tcy;&amp;rcy;&amp;ocy;&amp;vcy;&amp;ycy;&amp;jcy; &amp;kcy;&amp;lcy;&amp;icy;&amp;pcy;&amp;acy;&amp;rcy;&amp;tcy; png &amp;vcy;&amp;ycy;&amp;scy;&amp;ocy;&amp;kcy;&amp;ocy;&amp;gcy;&amp;ocy; &amp;rcy;&amp;acy;&amp;zcy;&amp;rcy;&amp;iecy;&amp;shcy;&amp;iecy;&amp;ncy;&amp;icy;&amp;yacy; - &amp;bcy;&amp;iecy;&amp;scy;&amp;pcy;&amp;lcy;&amp;acy;&amp;tcy;&amp;ncy;&amp;ocy; &amp;scy;&amp;kcy;&amp;acy;&amp;chcy;&amp;acy;&amp;tcy;&amp;softcy; &amp;bcy;&amp;iecy;&amp;zcy; &amp;rcy;&amp;iecy;&amp;gcy;&amp;icy;&amp;scy;&amp;tcy;&amp;rcy;&amp;acy;&amp;tscy;&amp;icy;&amp;icy;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148138"/>
            <a:ext cx="450056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Transparent Rainbow Free Clipart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20115787">
            <a:off x="-355600" y="403225"/>
            <a:ext cx="7958138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B7D6B0C9-4AC0-48A4-947E-DB983439100C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E295F773-E3AF-49A8-803D-41B92CB3C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D2CD1922-66F8-4FE2-843A-5FA5A7C8C2BC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317555F5-B8AB-4224-9BBF-186AAB816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Vcy;&amp;ocy;&amp;zcy;&amp;dcy;&amp;ucy;&amp;shcy;&amp;ncy;&amp;ycy;&amp;iecy; &amp;shcy;&amp;acy;&amp;rcy;&amp;ycy; - &amp;Mcy;&amp;acy;&amp;rcy;&amp;icy;&amp;ncy;&amp;acy; &amp;Vcy;&amp;lcy;&amp;acy;&amp;dcy;&amp;icy;&amp;mcy;&amp;icy;&amp;rcy;&amp;ocy;&amp;vcy;&amp;ncy;&amp;acy; &amp;Kcy;&amp;ocy;&amp;rcy;&amp;iecy;&amp;pcy;&amp;icy;&amp;ncy;&amp;acy;"/>
          <p:cNvPicPr>
            <a:picLocks noChangeAspect="1" noChangeArrowheads="1"/>
          </p:cNvPicPr>
          <p:nvPr userDrawn="1"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433856">
            <a:off x="6651625" y="304800"/>
            <a:ext cx="22256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Transparent Rainbow Free Clipart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20115787">
            <a:off x="-641350" y="331788"/>
            <a:ext cx="7958138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4"/>
          <a:srcRect l="74689"/>
          <a:stretch>
            <a:fillRect/>
          </a:stretch>
        </p:blipFill>
        <p:spPr bwMode="auto">
          <a:xfrm>
            <a:off x="7358063" y="1857375"/>
            <a:ext cx="1643062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Lcy;&amp;yucy;&amp;dcy;&amp;icy; &amp;Rcy;&amp;acy;&amp;scy;&amp;tcy;&amp;rcy;&amp;ocy;&amp;vcy;&amp;ycy;&amp;jcy; &amp;kcy;&amp;lcy;&amp;icy;&amp;pcy;&amp;acy;&amp;rcy;&amp;tcy; png &amp;vcy;&amp;ycy;&amp;scy;&amp;ocy;&amp;kcy;&amp;ocy;&amp;gcy;&amp;ocy; &amp;rcy;&amp;acy;&amp;zcy;&amp;rcy;&amp;iecy;&amp;shcy;&amp;iecy;&amp;ncy;&amp;icy;&amp;yacy; - &amp;bcy;&amp;iecy;&amp;scy;&amp;pcy;&amp;lcy;&amp;acy;&amp;tcy;&amp;ncy;&amp;ocy; &amp;scy;&amp;kcy;&amp;acy;&amp;chcy;&amp;acy;&amp;tcy;&amp;softcy; &amp;bcy;&amp;iecy;&amp;zcy; &amp;rcy;&amp;iecy;&amp;gcy;&amp;icy;&amp;scy;&amp;tcy;&amp;rcy;&amp;acy;&amp;tscy;&amp;icy;&amp;icy;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648200"/>
            <a:ext cx="357187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Transparent Rainbow Free Clipart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1702140">
            <a:off x="3803650" y="428625"/>
            <a:ext cx="5891213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4"/>
          <a:srcRect t="-1190" r="84822"/>
          <a:stretch>
            <a:fillRect/>
          </a:stretch>
        </p:blipFill>
        <p:spPr bwMode="auto">
          <a:xfrm>
            <a:off x="214313" y="214313"/>
            <a:ext cx="98583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&amp;Zcy;&amp;vcy;&amp;iocy;&amp;zcy;&amp;dcy;&amp;ncy;&amp;acy;&amp;yacy; &amp;rcy;&amp;ocy;&amp;scy;&amp;scy;&amp;ycy;&amp;pcy;&amp;softcy; &amp;kcy;&amp;lcy;&amp;icy;&amp;pcy;&amp;acy;&amp;rcy;&amp;tcy; &amp;pcy;&amp;ncy;&amp;gcy; &amp;chcy;.2 - &amp;Lcy;&amp;YUcy; $&amp;Icy;&amp;YAcy;- &amp;yacy;.&amp;rcy;&amp;ucy;"/>
          <p:cNvPicPr>
            <a:picLocks noChangeAspect="1" noChangeArrowheads="1"/>
          </p:cNvPicPr>
          <p:nvPr userDrawn="1"/>
        </p:nvPicPr>
        <p:blipFill>
          <a:blip r:embed="rId4"/>
          <a:srcRect l="12500" r="26563" b="80208"/>
          <a:stretch>
            <a:fillRect/>
          </a:stretch>
        </p:blipFill>
        <p:spPr bwMode="auto">
          <a:xfrm>
            <a:off x="928688" y="214313"/>
            <a:ext cx="32861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A9C2755A-2CA8-4019-AA75-D78537F6E8C8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0C26F928-E43B-4413-8C3F-FBF8FE939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88E2AFC1-A5A4-4353-B21D-0F411B27B9CB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2ECCDCFA-7F6E-45EA-9B74-D4B28B666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83BE0551-2BD1-4104-AE30-18784E7D0B57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54D90B8B-CA5B-4385-B05D-60230DF69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E8E3BDE5-5417-4954-A668-7DD9D99B53C9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F3FF2290-29C9-4E96-8947-2E74326B3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378E895D-EBFF-4FDE-B550-04A25422FECA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>
              <a:defRPr/>
            </a:pPr>
            <a:fld id="{31DD1421-677C-4A8D-9FFD-625F1ABD7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http://vechnostb.narod.ru/foncv_zvzarja.jpg"/>
          <p:cNvPicPr>
            <a:picLocks noChangeAspect="1" noChangeArrowheads="1"/>
          </p:cNvPicPr>
          <p:nvPr userDrawn="1"/>
        </p:nvPicPr>
        <p:blipFill>
          <a:blip r:embed="rId13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vechnostb.narod.ru/foncv_zvzarja.jpg"/>
          <p:cNvPicPr>
            <a:picLocks noChangeAspect="1" noChangeArrowheads="1"/>
          </p:cNvPicPr>
          <p:nvPr userDrawn="1"/>
        </p:nvPicPr>
        <p:blipFill>
          <a:blip r:embed="rId13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frame">
            <a:avLst>
              <a:gd name="adj1" fmla="val 4015"/>
            </a:avLst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www.shkola-abv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713" y="1993900"/>
            <a:ext cx="8510587" cy="4046538"/>
          </a:xfrm>
          <a:prstGeom prst="rect">
            <a:avLst/>
          </a:prstGeom>
          <a:noFill/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5867400" y="5300663"/>
            <a:ext cx="2024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00"/>
                </a:solidFill>
                <a:latin typeface="Calibri" pitchFamily="34" charset="0"/>
              </a:rPr>
              <a:t>Урок 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NATALIA5808\Pictures\2016-04-09 1\1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1613"/>
            <a:ext cx="916305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NATALIA5808\Pictures\2016-04-09 1\1 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8"/>
            <a:ext cx="9144000" cy="679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NATALIA5808\Pictures\2016-04-09 1\1 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3" y="908050"/>
            <a:ext cx="8982075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NATALIA5808\Pictures\2016-04-09 1\1 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3" y="0"/>
            <a:ext cx="8053387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NATALIA5808\Pictures\2016-04-09 1\1 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44563"/>
            <a:ext cx="9078913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NATALIA5808\Pictures\2016-04-09 1\1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988"/>
            <a:ext cx="9121775" cy="577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3230563" y="1989138"/>
            <a:ext cx="2590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автор презентации</a:t>
            </a:r>
          </a:p>
          <a:p>
            <a:pPr algn="ctr"/>
            <a:r>
              <a:rPr lang="ru-RU" sz="2000" b="1"/>
              <a:t>Яровая Н.О.</a:t>
            </a:r>
          </a:p>
          <a:p>
            <a:pPr algn="ctr"/>
            <a:endParaRPr lang="ru-RU" sz="2000" b="1"/>
          </a:p>
          <a:p>
            <a:pPr algn="ctr"/>
            <a:r>
              <a:rPr lang="ru-RU" sz="2000" b="1">
                <a:solidFill>
                  <a:srgbClr val="FF3399"/>
                </a:solidFill>
              </a:rPr>
              <a:t>сайт «Школа АБВ»</a:t>
            </a:r>
          </a:p>
          <a:p>
            <a:pPr algn="ctr"/>
            <a:r>
              <a:rPr lang="en-US" sz="2000" i="1">
                <a:hlinkClick r:id="rId2"/>
              </a:rPr>
              <a:t>www</a:t>
            </a:r>
            <a:r>
              <a:rPr lang="ru-RU" sz="2000" i="1">
                <a:hlinkClick r:id="rId2" action="ppaction://hlinkfile"/>
              </a:rPr>
              <a:t>.</a:t>
            </a:r>
            <a:r>
              <a:rPr lang="en-US" sz="2000" i="1">
                <a:hlinkClick r:id="rId2" action="ppaction://hlinkfile"/>
              </a:rPr>
              <a:t>shkola</a:t>
            </a:r>
            <a:r>
              <a:rPr lang="ru-RU" sz="2000" i="1">
                <a:hlinkClick r:id="rId2" action="ppaction://hlinkfile"/>
              </a:rPr>
              <a:t>-</a:t>
            </a:r>
            <a:r>
              <a:rPr lang="en-US" sz="2000" i="1">
                <a:hlinkClick r:id="rId2"/>
              </a:rPr>
              <a:t>abv</a:t>
            </a:r>
            <a:r>
              <a:rPr lang="ru-RU" sz="2000" i="1">
                <a:hlinkClick r:id="rId2"/>
              </a:rPr>
              <a:t>.</a:t>
            </a:r>
            <a:r>
              <a:rPr lang="en-US" sz="2000" i="1">
                <a:hlinkClick r:id="rId2"/>
              </a:rPr>
              <a:t>ru</a:t>
            </a:r>
            <a:endParaRPr lang="ru-RU" sz="2000" b="1">
              <a:solidFill>
                <a:srgbClr val="FF0066"/>
              </a:solidFill>
            </a:endParaRPr>
          </a:p>
          <a:p>
            <a:pPr algn="ctr"/>
            <a:endParaRPr lang="ru-RU"/>
          </a:p>
        </p:txBody>
      </p:sp>
      <p:pic>
        <p:nvPicPr>
          <p:cNvPr id="28674" name="Picture 6" descr="Эмблема кру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4005263"/>
            <a:ext cx="769937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7137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i="1">
                <a:solidFill>
                  <a:srgbClr val="0000FF"/>
                </a:solidFill>
                <a:latin typeface="Calibri" pitchFamily="34" charset="0"/>
              </a:rPr>
              <a:t>Там в небе высоко, где облака</a:t>
            </a:r>
          </a:p>
          <a:p>
            <a:r>
              <a:rPr lang="ru-RU" sz="4800" b="1" i="1">
                <a:solidFill>
                  <a:srgbClr val="0000FF"/>
                </a:solidFill>
                <a:latin typeface="Calibri" pitchFamily="34" charset="0"/>
              </a:rPr>
              <a:t>Широкие он крылья распростёр.</a:t>
            </a:r>
          </a:p>
          <a:p>
            <a:r>
              <a:rPr lang="ru-RU" sz="4800" b="1" i="1">
                <a:solidFill>
                  <a:srgbClr val="0000FF"/>
                </a:solidFill>
                <a:latin typeface="Calibri" pitchFamily="34" charset="0"/>
              </a:rPr>
              <a:t>Высматривал добычу свысока</a:t>
            </a:r>
          </a:p>
          <a:p>
            <a:r>
              <a:rPr lang="ru-RU" sz="4800" b="1" i="1">
                <a:solidFill>
                  <a:srgbClr val="0000FF"/>
                </a:solidFill>
                <a:latin typeface="Calibri" pitchFamily="34" charset="0"/>
              </a:rPr>
              <a:t>Большой и сильный птичий царь…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s://im0-tub-ru.yandex.net/i?id=46fb518acf29582e1369b8a8459dca06&amp;n=33&amp;h=215&amp;w=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92150"/>
            <a:ext cx="87566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250825" y="188913"/>
            <a:ext cx="8713788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      Почему у Орла загнутый клюв?</a:t>
            </a: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50825" y="896938"/>
            <a:ext cx="8713788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   Когда-то у Орла был прямой клюв. Как у Аиста или Вороны. Орла называли царём птиц за размах крыльев и величавость полёта. Но не все так считали.</a:t>
            </a:r>
          </a:p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   Однажды Орёл повстречал Черепаху. А Черепаха, надо сказать, была на редкость нахальнорй. Она стала смеяться над Орлом. «Какой ты царь птиц, - говрила она, - если темноты боишься? Сова и Филин летают ночью, а ты и кончик клюва из гнезда не высунешь».</a:t>
            </a:r>
          </a:p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   Рассердился Орёл и бросился на Черепаху.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79388" y="260350"/>
            <a:ext cx="8713787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Но вот беда: вдаль он видел отлично, а вблизи – не очень. И перепутал Черепаху с камнем. Стал Орёл клевать камень, думая, что клюёт черепаший панцирь.</a:t>
            </a:r>
          </a:p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   В конце концов камень раскололся, но Черепахи там, конечно, не было. Испуганная Черепаха тем временем спряталась в воде и сидела там тихо-тихо. Клюв Орла от ударов о камень загнулся и остался таким навсегда.</a:t>
            </a:r>
          </a:p>
          <a:p>
            <a:r>
              <a:rPr lang="ru-RU" sz="3200" b="1" i="1">
                <a:solidFill>
                  <a:srgbClr val="0000FF"/>
                </a:solidFill>
                <a:latin typeface="Calibri" pitchFamily="34" charset="0"/>
              </a:rPr>
              <a:t>   А напуганная Черепаха теперь не решается далеко отходить от воды. И лишнего уже не болтает.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187450" y="692150"/>
            <a:ext cx="68405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Calibri" pitchFamily="34" charset="0"/>
              </a:rPr>
              <a:t>       Урок 16. ОРЁЛ</a:t>
            </a: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539750" y="1628775"/>
            <a:ext cx="81359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Calibri" pitchFamily="34" charset="0"/>
              </a:rPr>
              <a:t>   </a:t>
            </a:r>
            <a:r>
              <a:rPr lang="ru-RU" sz="4000" b="1">
                <a:solidFill>
                  <a:srgbClr val="0000FF"/>
                </a:solidFill>
                <a:latin typeface="Calibri" pitchFamily="34" charset="0"/>
              </a:rPr>
              <a:t>Для Орла нам понадобится чёрный пластилин, белый и немного жёлтого.</a:t>
            </a:r>
          </a:p>
        </p:txBody>
      </p:sp>
      <p:pic>
        <p:nvPicPr>
          <p:cNvPr id="18435" name="Picture 2" descr="https://im3-tub-ru.yandex.net/i?id=7e126e0fb360331bf037443e85581adc&amp;n=33&amp;h=215&amp;w=2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598863"/>
            <a:ext cx="30956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s://im0-tub-ru.yandex.net/i?id=0f2a30ef16c421cd4c2da001c854e2c0&amp;n=33&amp;h=215&amp;w=2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516313"/>
            <a:ext cx="2994025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https://im1-tub-ru.yandex.net/i?id=24b2225c230862185f9528ff533f4289&amp;n=33&amp;h=215&amp;w=1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7125" y="4508500"/>
            <a:ext cx="15049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NATALIA5808\Pictures\2016-04-09 1\1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8" y="1268413"/>
            <a:ext cx="905986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NATALIA5808\Pictures\2016-04-09 1\1 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765175"/>
            <a:ext cx="91217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NATALIA5808\Pictures\2016-04-09 1\1 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476250"/>
            <a:ext cx="918845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197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16</vt:i4>
      </vt:variant>
    </vt:vector>
  </HeadingPairs>
  <TitlesOfParts>
    <vt:vector size="30" baseType="lpstr">
      <vt:lpstr>Arial</vt:lpstr>
      <vt:lpstr>Calibri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NOY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NATALIA5808</dc:creator>
  <cp:lastModifiedBy>Microsoft </cp:lastModifiedBy>
  <cp:revision>9</cp:revision>
  <dcterms:created xsi:type="dcterms:W3CDTF">2016-04-09T18:13:34Z</dcterms:created>
  <dcterms:modified xsi:type="dcterms:W3CDTF">2016-05-17T17:21:51Z</dcterms:modified>
</cp:coreProperties>
</file>